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309" r:id="rId4"/>
    <p:sldId id="310" r:id="rId5"/>
    <p:sldId id="293" r:id="rId6"/>
    <p:sldId id="294" r:id="rId7"/>
    <p:sldId id="270" r:id="rId8"/>
    <p:sldId id="311" r:id="rId9"/>
    <p:sldId id="260" r:id="rId10"/>
    <p:sldId id="296" r:id="rId11"/>
    <p:sldId id="276" r:id="rId12"/>
    <p:sldId id="318" r:id="rId13"/>
    <p:sldId id="321" r:id="rId14"/>
    <p:sldId id="277" r:id="rId15"/>
    <p:sldId id="268" r:id="rId16"/>
    <p:sldId id="319" r:id="rId17"/>
    <p:sldId id="306" r:id="rId18"/>
    <p:sldId id="297" r:id="rId19"/>
    <p:sldId id="320" r:id="rId20"/>
    <p:sldId id="301" r:id="rId21"/>
    <p:sldId id="302" r:id="rId22"/>
    <p:sldId id="316" r:id="rId23"/>
    <p:sldId id="317" r:id="rId24"/>
    <p:sldId id="308" r:id="rId25"/>
    <p:sldId id="269" r:id="rId26"/>
    <p:sldId id="295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79564" autoAdjust="0"/>
  </p:normalViewPr>
  <p:slideViewPr>
    <p:cSldViewPr snapToObjects="1">
      <p:cViewPr varScale="1">
        <p:scale>
          <a:sx n="129" d="100"/>
          <a:sy n="129" d="100"/>
        </p:scale>
        <p:origin x="-1056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6" y="513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olli:Documents:asplos16figures:excel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olli:Documents:asplos16figures:excel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olli:Documents:asplos16figures:excel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olli:Documents:asplos16figures:excel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169892825897"/>
          <c:y val="0.0761637022575132"/>
          <c:w val="0.821339129483814"/>
          <c:h val="0.7341927046000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Sheet1!$B$91</c:f>
              <c:strCache>
                <c:ptCount val="1"/>
                <c:pt idx="0">
                  <c:v>SCT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Sheet1!$C$88:$I$88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Sheet1!$C$91:$I$91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Sheet1!$B$92</c:f>
              <c:strCache>
                <c:ptCount val="1"/>
                <c:pt idx="0">
                  <c:v>DCT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Sheet1!$C$88:$I$88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Sheet1!$C$92:$I$92</c:f>
              <c:numCache>
                <c:formatCode>General</c:formatCode>
                <c:ptCount val="7"/>
                <c:pt idx="0">
                  <c:v>0.783882783882784</c:v>
                </c:pt>
                <c:pt idx="1">
                  <c:v>1.366300366300366</c:v>
                </c:pt>
                <c:pt idx="2">
                  <c:v>1.483101391650099</c:v>
                </c:pt>
                <c:pt idx="3">
                  <c:v>1.483443708609272</c:v>
                </c:pt>
                <c:pt idx="4">
                  <c:v>1.484095427435387</c:v>
                </c:pt>
                <c:pt idx="5">
                  <c:v>1.484101748807631</c:v>
                </c:pt>
                <c:pt idx="6">
                  <c:v>1.48442677269715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545272"/>
        <c:axId val="-2049287256"/>
      </c:lineChart>
      <c:catAx>
        <c:axId val="2133545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9287256"/>
        <c:crosses val="autoZero"/>
        <c:auto val="1"/>
        <c:lblAlgn val="ctr"/>
        <c:lblOffset val="100"/>
        <c:noMultiLvlLbl val="0"/>
      </c:catAx>
      <c:valAx>
        <c:axId val="-2049287256"/>
        <c:scaling>
          <c:orientation val="minMax"/>
          <c:max val="3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335452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2786800087489"/>
          <c:y val="0.57260094812349"/>
          <c:w val="0.261657644356955"/>
          <c:h val="0.209532744600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475448381452"/>
          <c:y val="0.0677083333333333"/>
          <c:w val="0.877450240594926"/>
          <c:h val="0.800278051181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Sheet1!$B$89</c:f>
              <c:strCache>
                <c:ptCount val="1"/>
                <c:pt idx="0">
                  <c:v>SCT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Sheet1!$C$88:$I$88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Sheet1!$C$89:$I$89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Sheet1!$B$90</c:f>
              <c:strCache>
                <c:ptCount val="1"/>
                <c:pt idx="0">
                  <c:v>DCT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Sheet1!$C$88:$I$88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Sheet1!$C$90:$I$90</c:f>
              <c:numCache>
                <c:formatCode>General</c:formatCode>
                <c:ptCount val="7"/>
                <c:pt idx="0">
                  <c:v>0.783882783882784</c:v>
                </c:pt>
                <c:pt idx="1">
                  <c:v>1.609418282548477</c:v>
                </c:pt>
                <c:pt idx="2">
                  <c:v>2.008474576271186</c:v>
                </c:pt>
                <c:pt idx="3">
                  <c:v>2.263157894736842</c:v>
                </c:pt>
                <c:pt idx="4">
                  <c:v>2.398591549295775</c:v>
                </c:pt>
                <c:pt idx="5">
                  <c:v>2.497590361445783</c:v>
                </c:pt>
                <c:pt idx="6">
                  <c:v>2.561052631578947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396040"/>
        <c:axId val="1818771128"/>
      </c:lineChart>
      <c:catAx>
        <c:axId val="2130396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18771128"/>
        <c:crosses val="autoZero"/>
        <c:auto val="1"/>
        <c:lblAlgn val="ctr"/>
        <c:lblOffset val="100"/>
        <c:noMultiLvlLbl val="0"/>
      </c:catAx>
      <c:valAx>
        <c:axId val="1818771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30396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3620133420822"/>
          <c:y val="0.619359826115485"/>
          <c:w val="0.2373520888014"/>
          <c:h val="0.2091970144356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652176290464"/>
          <c:y val="0.0677083333333333"/>
          <c:w val="0.855440179352581"/>
          <c:h val="0.800278051181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Sheet1!$B$98</c:f>
              <c:strCache>
                <c:ptCount val="1"/>
                <c:pt idx="0">
                  <c:v>SCT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Sheet1!$C$95:$I$95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Sheet1!$C$98:$I$98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Sheet1!$B$99</c:f>
              <c:strCache>
                <c:ptCount val="1"/>
                <c:pt idx="0">
                  <c:v>DCT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Sheet1!$C$95:$I$95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Sheet1!$C$99:$I$99</c:f>
              <c:numCache>
                <c:formatCode>General</c:formatCode>
                <c:ptCount val="7"/>
                <c:pt idx="0">
                  <c:v>0.745486313337216</c:v>
                </c:pt>
                <c:pt idx="1">
                  <c:v>0.745486313337216</c:v>
                </c:pt>
                <c:pt idx="2">
                  <c:v>0.745486313337216</c:v>
                </c:pt>
                <c:pt idx="3">
                  <c:v>0.880023296447292</c:v>
                </c:pt>
                <c:pt idx="4">
                  <c:v>1.17355853232382</c:v>
                </c:pt>
                <c:pt idx="5">
                  <c:v>1.466511357018055</c:v>
                </c:pt>
                <c:pt idx="6">
                  <c:v>1.479197258932942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0078104"/>
        <c:axId val="-1956571112"/>
      </c:lineChart>
      <c:catAx>
        <c:axId val="-203007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56571112"/>
        <c:crosses val="autoZero"/>
        <c:auto val="1"/>
        <c:lblAlgn val="ctr"/>
        <c:lblOffset val="100"/>
        <c:noMultiLvlLbl val="0"/>
      </c:catAx>
      <c:valAx>
        <c:axId val="-1956571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30078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9314577865267"/>
          <c:y val="0.640193159448819"/>
          <c:w val="0.258185422134733"/>
          <c:h val="0.2091970144356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652176290464"/>
          <c:y val="0.0677083333333333"/>
          <c:w val="0.865856846019248"/>
          <c:h val="0.800278051181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Sheet1!$B$96</c:f>
              <c:strCache>
                <c:ptCount val="1"/>
                <c:pt idx="0">
                  <c:v>SCT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Sheet1!$C$95:$I$95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Sheet1!$C$96:$I$96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Sheet1!$B$97</c:f>
              <c:strCache>
                <c:ptCount val="1"/>
                <c:pt idx="0">
                  <c:v>DCT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Sheet1!$C$95:$I$95</c:f>
              <c:numCache>
                <c:formatCode>General</c:formatCode>
                <c:ptCount val="7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</c:numCache>
            </c:numRef>
          </c:cat>
          <c:val>
            <c:numRef>
              <c:f>Sheet1!$C$97:$I$97</c:f>
              <c:numCache>
                <c:formatCode>General</c:formatCode>
                <c:ptCount val="7"/>
                <c:pt idx="0">
                  <c:v>0.745486313337216</c:v>
                </c:pt>
                <c:pt idx="1">
                  <c:v>0.91671144545943</c:v>
                </c:pt>
                <c:pt idx="2">
                  <c:v>1.112112112112112</c:v>
                </c:pt>
                <c:pt idx="3">
                  <c:v>1.27001862197393</c:v>
                </c:pt>
                <c:pt idx="4">
                  <c:v>1.404163052905464</c:v>
                </c:pt>
                <c:pt idx="5">
                  <c:v>1.523925385239254</c:v>
                </c:pt>
                <c:pt idx="6">
                  <c:v>1.632901751713633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4646664"/>
        <c:axId val="-1956635368"/>
      </c:lineChart>
      <c:catAx>
        <c:axId val="-2034646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56635368"/>
        <c:crosses val="autoZero"/>
        <c:auto val="1"/>
        <c:lblAlgn val="ctr"/>
        <c:lblOffset val="100"/>
        <c:noMultiLvlLbl val="0"/>
      </c:catAx>
      <c:valAx>
        <c:axId val="-1956635368"/>
        <c:scaling>
          <c:orientation val="minMax"/>
          <c:max val="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34646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8342355643045"/>
          <c:y val="0.634984826115485"/>
          <c:w val="0.223463199912511"/>
          <c:h val="0.2091970144356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FFDF7-6233-B444-9FB0-8AF7A63C29A9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DF252-43A6-B84A-8971-F4D6B430C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06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B266-51F5-574B-A94D-83078DC5E96D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2DB5B-D4A5-F44C-B6FA-741BC0D00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5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8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00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8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5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1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0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60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41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DB5B-D4A5-F44C-B6FA-741BC0D003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1950-9B7A-F54A-9C96-FBDEC346AFBC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8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4832-2FA2-A544-8E98-D1859AD1F5F9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3004-539A-E04D-A388-6683D39B28E5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3186-59D4-BB41-B049-524963BA8A0B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A6CB-1B44-9145-AA07-E17526273BA5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D626-2FEA-7E4C-BDFD-8312F3C988C6}" type="datetime1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3A85-9A55-2C42-82BD-817BF13ABF65}" type="datetime1">
              <a:rPr lang="en-US" smtClean="0"/>
              <a:t>4/12/16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2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3E95-6902-2544-9986-1B1FB6C5F562}" type="datetime1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3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78FC-71FF-E547-870A-ED85D9DD2DED}" type="datetime1">
              <a:rPr lang="en-US" smtClean="0"/>
              <a:t>4/12/16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27F3-7854-9449-A509-053B06F5257C}" type="datetime1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0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E05C-CC6F-E247-A23E-8A66987133AA}" type="datetime1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F969-FEC5-624D-AAFC-37ADA28429CA}" type="datetime1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4B1-ED50-4F44-908F-E7FBEBF9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31031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High-performance transactions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>for persistent memories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1267" y="2279081"/>
            <a:ext cx="6400800" cy="295966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Aasheesh Kolli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Steven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Pelley</a:t>
            </a:r>
            <a:r>
              <a:rPr lang="en-US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$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Ali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Saidi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Peter M. Chen        Thomas F.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Wenisch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U. of Michigan    Snowflake Computing</a:t>
            </a:r>
            <a:r>
              <a:rPr lang="en-US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$</a:t>
            </a:r>
            <a:r>
              <a:rPr lang="en-US" sz="24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ARM*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46624" y="4211419"/>
            <a:ext cx="2425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ASPLOS ‘16, Atlanta, GA</a:t>
            </a:r>
          </a:p>
          <a:p>
            <a:pPr algn="ctr"/>
            <a:r>
              <a:rPr lang="en-US" dirty="0" smtClean="0"/>
              <a:t>05/05/2016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Epoch persistency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sz="2200" dirty="0" smtClean="0">
                <a:solidFill>
                  <a:srgbClr val="000066"/>
                </a:solidFill>
              </a:rPr>
              <a:t>[Condit ‘09, </a:t>
            </a:r>
            <a:r>
              <a:rPr lang="en-US" sz="2200" dirty="0" err="1" smtClean="0">
                <a:solidFill>
                  <a:srgbClr val="000066"/>
                </a:solidFill>
              </a:rPr>
              <a:t>Pelley</a:t>
            </a:r>
            <a:r>
              <a:rPr lang="en-US" sz="2200" dirty="0" smtClean="0">
                <a:solidFill>
                  <a:srgbClr val="000066"/>
                </a:solidFill>
              </a:rPr>
              <a:t> ‘14, Joshi ‘15]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break thread execution into epochs</a:t>
            </a:r>
          </a:p>
          <a:p>
            <a:r>
              <a:rPr lang="en-US" dirty="0" smtClean="0"/>
              <a:t>Persists across epochs are ordered</a:t>
            </a:r>
          </a:p>
          <a:p>
            <a:pPr lvl="1"/>
            <a:r>
              <a:rPr lang="en-US" dirty="0" smtClean="0"/>
              <a:t>No ordering within epoch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36306"/>
            <a:ext cx="2133600" cy="273844"/>
          </a:xfrm>
        </p:spPr>
        <p:txBody>
          <a:bodyPr/>
          <a:lstStyle/>
          <a:p>
            <a:fld id="{5B5864B1-ED50-4F44-908F-E7FBEBF9E095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66231" y="2869378"/>
            <a:ext cx="1981200" cy="2209800"/>
            <a:chOff x="304800" y="1068363"/>
            <a:chExt cx="2590800" cy="3235780"/>
          </a:xfrm>
        </p:grpSpPr>
        <p:sp>
          <p:nvSpPr>
            <p:cNvPr id="6" name="Rounded Rectangle 5"/>
            <p:cNvSpPr/>
            <p:nvPr/>
          </p:nvSpPr>
          <p:spPr>
            <a:xfrm>
              <a:off x="304800" y="1179942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4800" y="1865742"/>
              <a:ext cx="2590800" cy="381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4800" y="2551542"/>
              <a:ext cx="25908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4800" y="3237342"/>
              <a:ext cx="2590800" cy="381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4800" y="3923142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40" y="1068363"/>
              <a:ext cx="1219117" cy="495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acqLocks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4562" y="3808403"/>
              <a:ext cx="1124787" cy="495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relLocks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338" y="1737835"/>
              <a:ext cx="2444235" cy="495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prepareUndoLog</a:t>
              </a:r>
              <a:r>
                <a:rPr lang="en-US" sz="1600" dirty="0" smtClean="0"/>
                <a:t> (P)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8514" y="2407306"/>
              <a:ext cx="2003372" cy="495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mutateData</a:t>
              </a:r>
              <a:r>
                <a:rPr lang="en-US" sz="1600" dirty="0" smtClean="0"/>
                <a:t> (M)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5207" y="3188357"/>
              <a:ext cx="1689984" cy="495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commitTx</a:t>
              </a:r>
              <a:r>
                <a:rPr lang="en-US" sz="1600" dirty="0" smtClean="0"/>
                <a:t> (C)</a:t>
              </a:r>
              <a:endParaRPr lang="en-US" sz="16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38200" y="3116818"/>
            <a:ext cx="84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Barrier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666231" y="3326578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66231" y="3783778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66231" y="4240978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666231" y="4740624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64930" y="2647950"/>
            <a:ext cx="66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</a:t>
            </a:r>
            <a:r>
              <a:rPr lang="en-US" b="1" u="sng" dirty="0" smtClean="0"/>
              <a:t>MO</a:t>
            </a:r>
            <a:endParaRPr lang="en-US" b="1" u="sng" dirty="0"/>
          </a:p>
        </p:txBody>
      </p:sp>
      <p:sp>
        <p:nvSpPr>
          <p:cNvPr id="39" name="Rectangle 38"/>
          <p:cNvSpPr/>
          <p:nvPr/>
        </p:nvSpPr>
        <p:spPr>
          <a:xfrm>
            <a:off x="4656452" y="3197254"/>
            <a:ext cx="513428" cy="1895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</a:t>
            </a:r>
            <a:r>
              <a:rPr lang="en-US" sz="1200" baseline="-250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63572" y="3017492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61820" y="371475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353972" y="3197254"/>
            <a:ext cx="513428" cy="1895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</a:t>
            </a:r>
            <a:r>
              <a:rPr lang="en-US" sz="1100" baseline="-25000" dirty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20772" y="3197254"/>
            <a:ext cx="513428" cy="1895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P</a:t>
            </a:r>
            <a:r>
              <a:rPr lang="en-US" sz="1100" baseline="-25000" dirty="0" err="1" smtClean="0">
                <a:solidFill>
                  <a:schemeClr val="tx1"/>
                </a:solidFill>
              </a:rPr>
              <a:t>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9519" y="3911084"/>
            <a:ext cx="513428" cy="189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</a:t>
            </a:r>
            <a:r>
              <a:rPr lang="en-US" sz="1100" baseline="-25000" dirty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53972" y="3916777"/>
            <a:ext cx="513428" cy="189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</a:t>
            </a:r>
            <a:r>
              <a:rPr lang="en-US" sz="1100" baseline="-250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20772" y="3909860"/>
            <a:ext cx="513428" cy="1895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</a:t>
            </a:r>
            <a:r>
              <a:rPr lang="en-US" sz="1200" baseline="-25000" dirty="0" err="1">
                <a:solidFill>
                  <a:schemeClr val="tx1"/>
                </a:solidFill>
              </a:rPr>
              <a:t>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62583" y="4585655"/>
            <a:ext cx="513428" cy="189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</a:t>
            </a:r>
            <a:r>
              <a:rPr lang="en-US" sz="1100" baseline="-25000" dirty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53972" y="4585655"/>
            <a:ext cx="513428" cy="189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</a:t>
            </a:r>
            <a:r>
              <a:rPr lang="en-US" sz="1100" baseline="-250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20772" y="4585655"/>
            <a:ext cx="513428" cy="189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C</a:t>
            </a:r>
            <a:r>
              <a:rPr lang="en-US" sz="1100" baseline="-25000" dirty="0" err="1">
                <a:solidFill>
                  <a:schemeClr val="tx1"/>
                </a:solidFill>
              </a:rPr>
              <a:t>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63572" y="440055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5" name="Right Arrow 64"/>
          <p:cNvSpPr/>
          <p:nvPr/>
        </p:nvSpPr>
        <p:spPr>
          <a:xfrm>
            <a:off x="3810000" y="3790950"/>
            <a:ext cx="609600" cy="35869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572000" y="3085912"/>
            <a:ext cx="2438400" cy="400238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572000" y="3787666"/>
            <a:ext cx="2438400" cy="400238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572000" y="4466463"/>
            <a:ext cx="2438400" cy="400238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010400" y="3056776"/>
            <a:ext cx="94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Epoch-1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10400" y="3769681"/>
            <a:ext cx="94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Epoch-2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010400" y="4449650"/>
            <a:ext cx="94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Epoch-3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6" idx="2"/>
            <a:endCxn id="67" idx="0"/>
          </p:cNvCxnSpPr>
          <p:nvPr/>
        </p:nvCxnSpPr>
        <p:spPr>
          <a:xfrm>
            <a:off x="5791200" y="3486150"/>
            <a:ext cx="0" cy="30151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7" idx="2"/>
            <a:endCxn id="68" idx="0"/>
          </p:cNvCxnSpPr>
          <p:nvPr/>
        </p:nvCxnSpPr>
        <p:spPr>
          <a:xfrm>
            <a:off x="5791200" y="4187904"/>
            <a:ext cx="0" cy="278559"/>
          </a:xfrm>
          <a:prstGeom prst="straightConnector1">
            <a:avLst/>
          </a:prstGeom>
          <a:ln w="1905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6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3 0 " pathEditMode="relative" ptsTypes="AA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8 0.00031 " pathEditMode="relative" ptsTypes="AA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62 L 0.19247 -0.00123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2" y="-3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264 -0.00031 " pathEditMode="relative" ptsTypes="AA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8" grpId="0"/>
      <p:bldP spid="39" grpId="0" animBg="1"/>
      <p:bldP spid="40" grpId="0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/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Inter-thread ordering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5" name="Content Placeholder 34"/>
          <p:cNvSpPr>
            <a:spLocks noGrp="1"/>
          </p:cNvSpPr>
          <p:nvPr>
            <p:ph sz="half" idx="2"/>
          </p:nvPr>
        </p:nvSpPr>
        <p:spPr>
          <a:xfrm>
            <a:off x="3394839" y="1200151"/>
            <a:ext cx="5732628" cy="3394472"/>
          </a:xfrm>
        </p:spPr>
        <p:txBody>
          <a:bodyPr>
            <a:normAutofit/>
          </a:bodyPr>
          <a:lstStyle/>
          <a:p>
            <a:r>
              <a:rPr lang="en-US" i="1" dirty="0" smtClean="0"/>
              <a:t>Conflicting accesses </a:t>
            </a:r>
            <a:r>
              <a:rPr lang="en-US" dirty="0" smtClean="0"/>
              <a:t>establish persist order</a:t>
            </a:r>
          </a:p>
          <a:p>
            <a:r>
              <a:rPr lang="en-US" dirty="0" smtClean="0"/>
              <a:t>PMO must match coherence order</a:t>
            </a:r>
          </a:p>
          <a:p>
            <a:r>
              <a:rPr lang="en-US" dirty="0" smtClean="0"/>
              <a:t>Else, recovery to inconsistent states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3352800" y="1063229"/>
            <a:ext cx="0" cy="39333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11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99239" y="1352550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/* </a:t>
            </a:r>
            <a:r>
              <a:rPr lang="en-US" dirty="0" err="1" smtClean="0"/>
              <a:t>Init</a:t>
            </a:r>
            <a:r>
              <a:rPr lang="en-US" dirty="0" smtClean="0"/>
              <a:t>: a = 0, b=0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a,b</a:t>
            </a:r>
            <a:r>
              <a:rPr lang="en-US" dirty="0" smtClean="0"/>
              <a:t> are persistent */</a:t>
            </a:r>
          </a:p>
          <a:p>
            <a:pPr algn="ctr"/>
            <a:endParaRPr lang="en-US" dirty="0" smtClean="0"/>
          </a:p>
          <a:p>
            <a:r>
              <a:rPr lang="en-US" b="1" u="sng" dirty="0" smtClean="0"/>
              <a:t>Core-1</a:t>
            </a:r>
            <a:r>
              <a:rPr lang="en-US" b="1" dirty="0" smtClean="0"/>
              <a:t>		</a:t>
            </a:r>
            <a:r>
              <a:rPr lang="en-US" b="1" u="sng" dirty="0" smtClean="0"/>
              <a:t>Core-2</a:t>
            </a:r>
          </a:p>
          <a:p>
            <a:r>
              <a:rPr lang="en-US" dirty="0" smtClean="0"/>
              <a:t>St a = 1			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	while (a==0){}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BARRIER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/>
              <a:t>	</a:t>
            </a:r>
            <a:r>
              <a:rPr lang="en-US" dirty="0" smtClean="0"/>
              <a:t>St b = 1</a:t>
            </a:r>
          </a:p>
          <a:p>
            <a:endParaRPr lang="en-US" dirty="0"/>
          </a:p>
          <a:p>
            <a:pPr algn="ctr"/>
            <a:r>
              <a:rPr lang="en-US" dirty="0" smtClean="0"/>
              <a:t>Constraint: St a &lt;</a:t>
            </a:r>
            <a:r>
              <a:rPr lang="en-US" baseline="-25000" dirty="0" smtClean="0"/>
              <a:t>p</a:t>
            </a:r>
            <a:r>
              <a:rPr lang="en-US" dirty="0" smtClean="0">
                <a:sym typeface="Wingdings"/>
              </a:rPr>
              <a:t> St b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295400" y="2630692"/>
            <a:ext cx="609600" cy="27028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Callout 46"/>
          <p:cNvSpPr/>
          <p:nvPr/>
        </p:nvSpPr>
        <p:spPr>
          <a:xfrm>
            <a:off x="143915" y="2900976"/>
            <a:ext cx="1704474" cy="692958"/>
          </a:xfrm>
          <a:prstGeom prst="wedgeEllipseCallout">
            <a:avLst>
              <a:gd name="adj1" fmla="val 33110"/>
              <a:gd name="adj2" fmla="val -6792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Conflicting accesses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2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Conflicting transactions</a:t>
            </a:r>
            <a:endParaRPr lang="en-US" dirty="0">
              <a:solidFill>
                <a:srgbClr val="000066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6200" y="914317"/>
            <a:ext cx="3352799" cy="4085228"/>
            <a:chOff x="-130627" y="918968"/>
            <a:chExt cx="4550227" cy="4085228"/>
          </a:xfrm>
        </p:grpSpPr>
        <p:grpSp>
          <p:nvGrpSpPr>
            <p:cNvPr id="4" name="Group 3"/>
            <p:cNvGrpSpPr/>
            <p:nvPr/>
          </p:nvGrpSpPr>
          <p:grpSpPr>
            <a:xfrm>
              <a:off x="76200" y="1273373"/>
              <a:ext cx="1981200" cy="1907977"/>
              <a:chOff x="304800" y="1026516"/>
              <a:chExt cx="2590800" cy="3282747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4800" y="11799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04800" y="39231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92245" y="1026516"/>
                <a:ext cx="1215908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acqLocks1</a:t>
                </a:r>
                <a:endParaRPr lang="en-US" sz="1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0270" y="3779721"/>
                <a:ext cx="113336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relLocks1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68439" y="1739578"/>
                <a:ext cx="481767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319595" y="2463549"/>
                <a:ext cx="561211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M1</a:t>
                </a:r>
                <a:endParaRPr lang="en-US" sz="1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39925" y="3124197"/>
                <a:ext cx="520548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C1</a:t>
                </a:r>
                <a:endParaRPr lang="en-US" sz="16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438400" y="3096219"/>
              <a:ext cx="1981200" cy="1907977"/>
              <a:chOff x="304800" y="1026516"/>
              <a:chExt cx="2590800" cy="3282747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304800" y="11799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04800" y="39231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58471" y="1026516"/>
                <a:ext cx="128345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acqLocks2</a:t>
                </a:r>
                <a:endParaRPr lang="en-US" sz="1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58787" y="3779721"/>
                <a:ext cx="1196334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relLocks2</a:t>
                </a:r>
                <a:endParaRPr lang="en-US" sz="1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5055" y="1739578"/>
                <a:ext cx="508532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P2</a:t>
                </a:r>
                <a:endParaRPr lang="en-US" sz="1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304008" y="2463549"/>
                <a:ext cx="59238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M2</a:t>
                </a:r>
                <a:endParaRPr lang="en-US" sz="14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25466" y="3124198"/>
                <a:ext cx="549467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C2</a:t>
                </a:r>
                <a:endParaRPr lang="en-US" sz="1600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76200" y="1638423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200" y="2089936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6200" y="2473647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200" y="2854646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38400" y="3499143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438400" y="3901432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38400" y="4315420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38400" y="4696419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6" idx="1"/>
              <a:endCxn id="9" idx="3"/>
            </p:cNvCxnSpPr>
            <p:nvPr/>
          </p:nvCxnSpPr>
          <p:spPr>
            <a:xfrm flipH="1" flipV="1">
              <a:off x="2057400" y="3067652"/>
              <a:ext cx="381000" cy="228461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Callout 40"/>
            <p:cNvSpPr/>
            <p:nvPr/>
          </p:nvSpPr>
          <p:spPr>
            <a:xfrm>
              <a:off x="-130627" y="3326592"/>
              <a:ext cx="2416629" cy="692958"/>
            </a:xfrm>
            <a:prstGeom prst="wedgeEllipseCallout">
              <a:avLst>
                <a:gd name="adj1" fmla="val 48133"/>
                <a:gd name="adj2" fmla="val -57575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Conflicting accesses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918968"/>
              <a:ext cx="1137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- 1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76078" y="2724205"/>
              <a:ext cx="1137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- 2</a:t>
              </a:r>
              <a:endParaRPr lang="en-US" dirty="0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505200" y="1047750"/>
            <a:ext cx="0" cy="40231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657600" y="1332265"/>
            <a:ext cx="2286000" cy="3073314"/>
            <a:chOff x="4876800" y="1135555"/>
            <a:chExt cx="3581400" cy="3073314"/>
          </a:xfrm>
        </p:grpSpPr>
        <p:sp>
          <p:nvSpPr>
            <p:cNvPr id="46" name="TextBox 45"/>
            <p:cNvSpPr txBox="1"/>
            <p:nvPr/>
          </p:nvSpPr>
          <p:spPr>
            <a:xfrm>
              <a:off x="5953039" y="1135555"/>
              <a:ext cx="1024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PMO</a:t>
              </a:r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876800" y="1591119"/>
              <a:ext cx="1981200" cy="1123199"/>
              <a:chOff x="304800" y="1739578"/>
              <a:chExt cx="2590800" cy="1932506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361321" y="1739578"/>
                <a:ext cx="481767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319594" y="2443083"/>
                <a:ext cx="561211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M1</a:t>
                </a:r>
                <a:endParaRPr lang="en-US" sz="1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339926" y="3089589"/>
                <a:ext cx="520548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C1</a:t>
                </a:r>
                <a:endParaRPr lang="en-US" sz="16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477000" y="3111667"/>
              <a:ext cx="1981200" cy="1097202"/>
              <a:chOff x="304800" y="1784307"/>
              <a:chExt cx="2590800" cy="1887777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222816" y="1784307"/>
                <a:ext cx="754768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P2</a:t>
                </a:r>
                <a:endParaRPr lang="en-US" sz="1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162592" y="2446447"/>
                <a:ext cx="879230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M2</a:t>
                </a:r>
                <a:endParaRPr lang="en-US" sz="1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192440" y="3089589"/>
                <a:ext cx="815525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C2</a:t>
                </a:r>
                <a:endParaRPr lang="en-US" sz="1600" dirty="0"/>
              </a:p>
            </p:txBody>
          </p:sp>
        </p:grpSp>
        <p:cxnSp>
          <p:nvCxnSpPr>
            <p:cNvPr id="61" name="Straight Arrow Connector 60"/>
            <p:cNvCxnSpPr>
              <a:stCxn id="48" idx="2"/>
              <a:endCxn id="49" idx="0"/>
            </p:cNvCxnSpPr>
            <p:nvPr/>
          </p:nvCxnSpPr>
          <p:spPr>
            <a:xfrm>
              <a:off x="5867400" y="1885889"/>
              <a:ext cx="0" cy="1771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49" idx="2"/>
              <a:endCxn id="50" idx="0"/>
            </p:cNvCxnSpPr>
            <p:nvPr/>
          </p:nvCxnSpPr>
          <p:spPr>
            <a:xfrm>
              <a:off x="5867400" y="2284486"/>
              <a:ext cx="0" cy="1771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5" idx="2"/>
              <a:endCxn id="56" idx="0"/>
            </p:cNvCxnSpPr>
            <p:nvPr/>
          </p:nvCxnSpPr>
          <p:spPr>
            <a:xfrm>
              <a:off x="7467600" y="3380440"/>
              <a:ext cx="0" cy="1771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6" idx="2"/>
              <a:endCxn id="57" idx="0"/>
            </p:cNvCxnSpPr>
            <p:nvPr/>
          </p:nvCxnSpPr>
          <p:spPr>
            <a:xfrm>
              <a:off x="7467600" y="3779037"/>
              <a:ext cx="0" cy="1771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0" idx="2"/>
              <a:endCxn id="55" idx="0"/>
            </p:cNvCxnSpPr>
            <p:nvPr/>
          </p:nvCxnSpPr>
          <p:spPr>
            <a:xfrm>
              <a:off x="5867400" y="2683082"/>
              <a:ext cx="1600200" cy="475916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3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541451" y="2376530"/>
            <a:ext cx="18608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Sufficient.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Necessary?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05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Necessary PMO constraints</a:t>
            </a:r>
            <a:endParaRPr lang="en-US" dirty="0">
              <a:solidFill>
                <a:srgbClr val="000066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6200" y="914317"/>
            <a:ext cx="3352799" cy="4085228"/>
            <a:chOff x="-130627" y="918968"/>
            <a:chExt cx="4550227" cy="4085228"/>
          </a:xfrm>
        </p:grpSpPr>
        <p:grpSp>
          <p:nvGrpSpPr>
            <p:cNvPr id="4" name="Group 3"/>
            <p:cNvGrpSpPr/>
            <p:nvPr/>
          </p:nvGrpSpPr>
          <p:grpSpPr>
            <a:xfrm>
              <a:off x="76200" y="1273373"/>
              <a:ext cx="1981200" cy="1907977"/>
              <a:chOff x="304800" y="1026516"/>
              <a:chExt cx="2590800" cy="3282747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4800" y="11799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04800" y="39231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92245" y="1026516"/>
                <a:ext cx="1215908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acqLocks1</a:t>
                </a:r>
                <a:endParaRPr lang="en-US" sz="1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0270" y="3779721"/>
                <a:ext cx="113336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relLocks1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68439" y="1739578"/>
                <a:ext cx="481767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319595" y="2463549"/>
                <a:ext cx="561211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M1</a:t>
                </a:r>
                <a:endParaRPr lang="en-US" sz="1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39925" y="3124197"/>
                <a:ext cx="520548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C1</a:t>
                </a:r>
                <a:endParaRPr lang="en-US" sz="16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438400" y="3096219"/>
              <a:ext cx="1981200" cy="1907977"/>
              <a:chOff x="304800" y="1026516"/>
              <a:chExt cx="2590800" cy="3282747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304800" y="11799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04800" y="39231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58471" y="1026516"/>
                <a:ext cx="128345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acqLocks2</a:t>
                </a:r>
                <a:endParaRPr lang="en-US" sz="1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58787" y="3779721"/>
                <a:ext cx="1196334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relLocks2</a:t>
                </a:r>
                <a:endParaRPr lang="en-US" sz="1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5055" y="1739578"/>
                <a:ext cx="508532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P2</a:t>
                </a:r>
                <a:endParaRPr lang="en-US" sz="1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304008" y="2463549"/>
                <a:ext cx="592389" cy="52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M2</a:t>
                </a:r>
                <a:endParaRPr lang="en-US" sz="14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25466" y="3124198"/>
                <a:ext cx="549467" cy="5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C2</a:t>
                </a:r>
                <a:endParaRPr lang="en-US" sz="1600" dirty="0"/>
              </a:p>
            </p:txBody>
          </p:sp>
        </p:grpSp>
        <p:cxnSp>
          <p:nvCxnSpPr>
            <p:cNvPr id="40" name="Straight Arrow Connector 39"/>
            <p:cNvCxnSpPr>
              <a:stCxn id="16" idx="1"/>
              <a:endCxn id="9" idx="3"/>
            </p:cNvCxnSpPr>
            <p:nvPr/>
          </p:nvCxnSpPr>
          <p:spPr>
            <a:xfrm flipH="1" flipV="1">
              <a:off x="2057400" y="3067652"/>
              <a:ext cx="381000" cy="228461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Callout 40"/>
            <p:cNvSpPr/>
            <p:nvPr/>
          </p:nvSpPr>
          <p:spPr>
            <a:xfrm>
              <a:off x="-130627" y="3326592"/>
              <a:ext cx="2416629" cy="692958"/>
            </a:xfrm>
            <a:prstGeom prst="wedgeEllipseCallout">
              <a:avLst>
                <a:gd name="adj1" fmla="val 48133"/>
                <a:gd name="adj2" fmla="val -57575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Conflicting accesses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918968"/>
              <a:ext cx="1137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- 1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76078" y="2724205"/>
              <a:ext cx="1137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 - 2</a:t>
              </a:r>
              <a:endParaRPr lang="en-US" dirty="0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505200" y="1047750"/>
            <a:ext cx="0" cy="40231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3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78" name="Rounded Rectangle 77"/>
          <p:cNvSpPr/>
          <p:nvPr/>
        </p:nvSpPr>
        <p:spPr>
          <a:xfrm>
            <a:off x="3657600" y="1492663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Core-1</a:t>
            </a:r>
            <a:endParaRPr lang="en-US" sz="1400" dirty="0"/>
          </a:p>
        </p:txBody>
      </p:sp>
      <p:sp>
        <p:nvSpPr>
          <p:cNvPr id="79" name="Rounded Rectangle 78"/>
          <p:cNvSpPr/>
          <p:nvPr/>
        </p:nvSpPr>
        <p:spPr>
          <a:xfrm>
            <a:off x="4686300" y="1492663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Core-2</a:t>
            </a:r>
            <a:endParaRPr lang="en-US" sz="1400" dirty="0"/>
          </a:p>
        </p:txBody>
      </p:sp>
      <p:cxnSp>
        <p:nvCxnSpPr>
          <p:cNvPr id="80" name="Straight Connector 79"/>
          <p:cNvCxnSpPr>
            <a:stCxn id="78" idx="2"/>
          </p:cNvCxnSpPr>
          <p:nvPr/>
        </p:nvCxnSpPr>
        <p:spPr>
          <a:xfrm>
            <a:off x="4038600" y="1873663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9" idx="2"/>
          </p:cNvCxnSpPr>
          <p:nvPr/>
        </p:nvCxnSpPr>
        <p:spPr>
          <a:xfrm>
            <a:off x="5067300" y="1873663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657600" y="2953353"/>
            <a:ext cx="1790700" cy="30932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LLC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4038600" y="2719554"/>
            <a:ext cx="1028700" cy="4596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38600" y="2559463"/>
            <a:ext cx="0" cy="164687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2" idx="2"/>
          </p:cNvCxnSpPr>
          <p:nvPr/>
        </p:nvCxnSpPr>
        <p:spPr>
          <a:xfrm>
            <a:off x="5067300" y="2553684"/>
            <a:ext cx="0" cy="197105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3430" y="4005320"/>
            <a:ext cx="1179040" cy="381000"/>
          </a:xfrm>
          <a:prstGeom prst="rect">
            <a:avLst/>
          </a:prstGeom>
        </p:spPr>
      </p:pic>
      <p:cxnSp>
        <p:nvCxnSpPr>
          <p:cNvPr id="87" name="Straight Connector 86"/>
          <p:cNvCxnSpPr>
            <a:stCxn id="82" idx="0"/>
          </p:cNvCxnSpPr>
          <p:nvPr/>
        </p:nvCxnSpPr>
        <p:spPr>
          <a:xfrm flipV="1">
            <a:off x="4552950" y="2719554"/>
            <a:ext cx="0" cy="233799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2"/>
            <a:endCxn id="86" idx="0"/>
          </p:cNvCxnSpPr>
          <p:nvPr/>
        </p:nvCxnSpPr>
        <p:spPr>
          <a:xfrm>
            <a:off x="4552950" y="3262673"/>
            <a:ext cx="0" cy="742647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657600" y="2254663"/>
            <a:ext cx="762000" cy="30480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L1 $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86300" y="2248884"/>
            <a:ext cx="762000" cy="30480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L1 $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5715000" y="1068490"/>
            <a:ext cx="1371600" cy="2105232"/>
            <a:chOff x="6019800" y="1209073"/>
            <a:chExt cx="1820679" cy="2576532"/>
          </a:xfrm>
        </p:grpSpPr>
        <p:sp>
          <p:nvSpPr>
            <p:cNvPr id="103" name="Rounded Rectangle 102"/>
            <p:cNvSpPr/>
            <p:nvPr/>
          </p:nvSpPr>
          <p:spPr>
            <a:xfrm>
              <a:off x="6019800" y="1209073"/>
              <a:ext cx="685800" cy="29764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6028212" y="1756492"/>
              <a:ext cx="685800" cy="297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</a:t>
              </a:r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024381" y="2274107"/>
              <a:ext cx="685800" cy="2976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</a:t>
              </a:r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7146267" y="2422928"/>
              <a:ext cx="685800" cy="29764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154679" y="2970347"/>
              <a:ext cx="685800" cy="297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M</a:t>
              </a:r>
              <a:r>
                <a:rPr lang="en-US" sz="1400" dirty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150848" y="3487962"/>
              <a:ext cx="685800" cy="2976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08" idx="2"/>
              <a:endCxn id="109" idx="0"/>
            </p:cNvCxnSpPr>
            <p:nvPr/>
          </p:nvCxnSpPr>
          <p:spPr>
            <a:xfrm>
              <a:off x="7489167" y="2720571"/>
              <a:ext cx="8412" cy="2497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109" idx="2"/>
              <a:endCxn id="110" idx="0"/>
            </p:cNvCxnSpPr>
            <p:nvPr/>
          </p:nvCxnSpPr>
          <p:spPr>
            <a:xfrm flipH="1">
              <a:off x="7493748" y="3267990"/>
              <a:ext cx="3831" cy="21997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03" idx="2"/>
              <a:endCxn id="104" idx="0"/>
            </p:cNvCxnSpPr>
            <p:nvPr/>
          </p:nvCxnSpPr>
          <p:spPr>
            <a:xfrm>
              <a:off x="6362700" y="1506716"/>
              <a:ext cx="8412" cy="2497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04" idx="2"/>
              <a:endCxn id="105" idx="0"/>
            </p:cNvCxnSpPr>
            <p:nvPr/>
          </p:nvCxnSpPr>
          <p:spPr>
            <a:xfrm flipH="1">
              <a:off x="6367281" y="2054135"/>
              <a:ext cx="3831" cy="21997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05" idx="3"/>
              <a:endCxn id="108" idx="1"/>
            </p:cNvCxnSpPr>
            <p:nvPr/>
          </p:nvCxnSpPr>
          <p:spPr>
            <a:xfrm>
              <a:off x="6710181" y="2422929"/>
              <a:ext cx="436086" cy="148821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6610637" y="1304933"/>
            <a:ext cx="230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order</a:t>
            </a:r>
          </a:p>
          <a:p>
            <a:pPr algn="ctr"/>
            <a:r>
              <a:rPr lang="en-US" dirty="0" smtClean="0"/>
              <a:t>(As observed by cores)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3657600" y="3333750"/>
            <a:ext cx="525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5715000" y="3402183"/>
            <a:ext cx="522981" cy="1113416"/>
            <a:chOff x="6019800" y="1209073"/>
            <a:chExt cx="694212" cy="1362677"/>
          </a:xfrm>
        </p:grpSpPr>
        <p:sp>
          <p:nvSpPr>
            <p:cNvPr id="133" name="Rounded Rectangle 132"/>
            <p:cNvSpPr/>
            <p:nvPr/>
          </p:nvSpPr>
          <p:spPr>
            <a:xfrm>
              <a:off x="6019800" y="1209073"/>
              <a:ext cx="685800" cy="29764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6028212" y="1756492"/>
              <a:ext cx="685800" cy="297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</a:t>
              </a:r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6024381" y="2274107"/>
              <a:ext cx="685800" cy="2976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</a:t>
              </a:r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Straight Arrow Connector 140"/>
            <p:cNvCxnSpPr>
              <a:stCxn id="133" idx="2"/>
              <a:endCxn id="134" idx="0"/>
            </p:cNvCxnSpPr>
            <p:nvPr/>
          </p:nvCxnSpPr>
          <p:spPr>
            <a:xfrm>
              <a:off x="6362700" y="1506716"/>
              <a:ext cx="8412" cy="2497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34" idx="2"/>
              <a:endCxn id="135" idx="0"/>
            </p:cNvCxnSpPr>
            <p:nvPr/>
          </p:nvCxnSpPr>
          <p:spPr>
            <a:xfrm flipH="1">
              <a:off x="6367281" y="2054135"/>
              <a:ext cx="3831" cy="21997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6548559" y="3638550"/>
            <a:ext cx="522981" cy="1113416"/>
            <a:chOff x="6019800" y="1209073"/>
            <a:chExt cx="694212" cy="1362677"/>
          </a:xfrm>
        </p:grpSpPr>
        <p:sp>
          <p:nvSpPr>
            <p:cNvPr id="145" name="Rounded Rectangle 144"/>
            <p:cNvSpPr/>
            <p:nvPr/>
          </p:nvSpPr>
          <p:spPr>
            <a:xfrm>
              <a:off x="6019800" y="1209073"/>
              <a:ext cx="685800" cy="29764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6028212" y="1756492"/>
              <a:ext cx="685800" cy="297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M</a:t>
              </a:r>
              <a:r>
                <a:rPr lang="en-US" sz="1400" dirty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6024381" y="2274107"/>
              <a:ext cx="685800" cy="2976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</a:t>
              </a:r>
              <a:r>
                <a:rPr lang="en-US" sz="1400" dirty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Straight Arrow Connector 147"/>
            <p:cNvCxnSpPr>
              <a:stCxn id="145" idx="2"/>
              <a:endCxn id="146" idx="0"/>
            </p:cNvCxnSpPr>
            <p:nvPr/>
          </p:nvCxnSpPr>
          <p:spPr>
            <a:xfrm>
              <a:off x="6362700" y="1506716"/>
              <a:ext cx="8412" cy="2497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46" idx="2"/>
              <a:endCxn id="147" idx="0"/>
            </p:cNvCxnSpPr>
            <p:nvPr/>
          </p:nvCxnSpPr>
          <p:spPr>
            <a:xfrm flipH="1">
              <a:off x="6367281" y="2054135"/>
              <a:ext cx="3831" cy="21997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2" name="Straight Arrow Connector 151"/>
          <p:cNvCxnSpPr>
            <a:stCxn id="133" idx="3"/>
            <a:endCxn id="145" idx="1"/>
          </p:cNvCxnSpPr>
          <p:nvPr/>
        </p:nvCxnSpPr>
        <p:spPr>
          <a:xfrm>
            <a:off x="6231644" y="3523782"/>
            <a:ext cx="316915" cy="236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34" idx="3"/>
            <a:endCxn id="146" idx="1"/>
          </p:cNvCxnSpPr>
          <p:nvPr/>
        </p:nvCxnSpPr>
        <p:spPr>
          <a:xfrm>
            <a:off x="6237981" y="3971067"/>
            <a:ext cx="316915" cy="236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35" idx="3"/>
            <a:endCxn id="147" idx="1"/>
          </p:cNvCxnSpPr>
          <p:nvPr/>
        </p:nvCxnSpPr>
        <p:spPr>
          <a:xfrm>
            <a:off x="6235095" y="4394000"/>
            <a:ext cx="316915" cy="236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7051458" y="3726563"/>
            <a:ext cx="1940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PMO</a:t>
            </a:r>
          </a:p>
          <a:p>
            <a:pPr algn="ctr"/>
            <a:r>
              <a:rPr lang="en-US" dirty="0" smtClean="0"/>
              <a:t>(Req. for recovery)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3657600" y="4671775"/>
            <a:ext cx="277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PMO has fewer constraints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2" grpId="0" animBg="1"/>
      <p:bldP spid="101" grpId="0" animBg="1"/>
      <p:bldP spid="102" grpId="0" animBg="1"/>
      <p:bldP spid="123" grpId="0"/>
      <p:bldP spid="169" grpId="0"/>
      <p:bldP spid="1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Deferred Commit Transaction (DCT)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Defer commit past lock release </a:t>
            </a:r>
          </a:p>
          <a:p>
            <a:pPr lvl="1"/>
            <a:r>
              <a:rPr lang="en-US" dirty="0" smtClean="0"/>
              <a:t>Breaks persist dependency chain</a:t>
            </a:r>
          </a:p>
          <a:p>
            <a:pPr lvl="1"/>
            <a:r>
              <a:rPr lang="en-US" dirty="0" smtClean="0"/>
              <a:t>Reduces barriers within transaction</a:t>
            </a:r>
          </a:p>
          <a:p>
            <a:r>
              <a:rPr lang="en-US" dirty="0" smtClean="0"/>
              <a:t>Must ensure correct commit order</a:t>
            </a:r>
          </a:p>
          <a:p>
            <a:pPr lvl="1"/>
            <a:r>
              <a:rPr lang="en-US" dirty="0" smtClean="0"/>
              <a:t>Non-trivial changes to locks, logging</a:t>
            </a:r>
          </a:p>
          <a:p>
            <a:pPr lvl="2"/>
            <a:r>
              <a:rPr lang="en-US" dirty="0" smtClean="0"/>
              <a:t>Details in the paper</a:t>
            </a:r>
          </a:p>
          <a:p>
            <a:pPr lvl="1"/>
            <a:r>
              <a:rPr lang="en-US" dirty="0" smtClean="0"/>
              <a:t>Increases executed instructions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835722" y="1477689"/>
            <a:ext cx="2079678" cy="2857086"/>
            <a:chOff x="6835722" y="1477689"/>
            <a:chExt cx="2079678" cy="2857086"/>
          </a:xfrm>
        </p:grpSpPr>
        <p:sp>
          <p:nvSpPr>
            <p:cNvPr id="18" name="Rounded Rectangle 17"/>
            <p:cNvSpPr/>
            <p:nvPr/>
          </p:nvSpPr>
          <p:spPr>
            <a:xfrm>
              <a:off x="6857888" y="1477689"/>
              <a:ext cx="1981200" cy="34382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57888" y="2096582"/>
              <a:ext cx="1981200" cy="34382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857888" y="2715474"/>
              <a:ext cx="1981200" cy="34382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57888" y="3988913"/>
              <a:ext cx="1981200" cy="34382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857888" y="3350202"/>
              <a:ext cx="1981200" cy="343829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32962" y="1477689"/>
              <a:ext cx="1031051" cy="333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acqLocks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43137" y="3350202"/>
              <a:ext cx="944564" cy="333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relLocks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5722" y="2112842"/>
              <a:ext cx="2079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prepareUndoLog</a:t>
              </a:r>
              <a:r>
                <a:rPr lang="en-US" dirty="0" smtClean="0"/>
                <a:t> (P)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98286" y="2726004"/>
              <a:ext cx="1700405" cy="333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mutateData</a:t>
              </a:r>
              <a:r>
                <a:rPr lang="en-US" dirty="0" smtClean="0"/>
                <a:t> (M)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33088" y="4001475"/>
              <a:ext cx="1430800" cy="333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commitTx</a:t>
              </a:r>
              <a:r>
                <a:rPr lang="en-US" dirty="0" smtClean="0"/>
                <a:t> (C)</a:t>
              </a:r>
              <a:endParaRPr lang="en-US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6857888" y="196215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7888" y="257175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7888" y="386715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14</a:t>
            </a:fld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6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nter-thread DCT</a:t>
            </a:r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1362546"/>
            <a:ext cx="1875064" cy="22144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1761143"/>
            <a:ext cx="1875064" cy="2214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2159739"/>
            <a:ext cx="1875064" cy="2214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" y="3137157"/>
            <a:ext cx="1875064" cy="2214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" y="2502708"/>
            <a:ext cx="1875064" cy="22144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2331" y="1273373"/>
            <a:ext cx="880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acqLocks1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00902" y="2419350"/>
            <a:ext cx="820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relLocks1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4598" y="1687814"/>
            <a:ext cx="348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9248" y="2108596"/>
            <a:ext cx="406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M1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53961" y="3071396"/>
            <a:ext cx="376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C1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2468336" y="2880537"/>
            <a:ext cx="1875064" cy="22144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468336" y="3279134"/>
            <a:ext cx="1875064" cy="2214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468336" y="3689693"/>
            <a:ext cx="1875064" cy="2214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468336" y="4735823"/>
            <a:ext cx="1875064" cy="2214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468336" y="4099931"/>
            <a:ext cx="1875064" cy="22144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40961" y="2791364"/>
            <a:ext cx="929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acqLocks2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941223" y="4016573"/>
            <a:ext cx="866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relLocks2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28265" y="3205805"/>
            <a:ext cx="368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P2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191288" y="3638550"/>
            <a:ext cx="429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M2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206835" y="4670062"/>
            <a:ext cx="398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C2</a:t>
            </a:r>
            <a:endParaRPr lang="en-US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04800" y="1638423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" y="2089936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800" y="3028950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68336" y="3194288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68336" y="3596577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68336" y="4629150"/>
            <a:ext cx="1875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1"/>
            <a:endCxn id="10" idx="3"/>
          </p:cNvCxnSpPr>
          <p:nvPr/>
        </p:nvCxnSpPr>
        <p:spPr>
          <a:xfrm flipH="1" flipV="1">
            <a:off x="2179864" y="2613429"/>
            <a:ext cx="288471" cy="37782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Callout 35"/>
          <p:cNvSpPr/>
          <p:nvPr/>
        </p:nvSpPr>
        <p:spPr>
          <a:xfrm>
            <a:off x="2514600" y="1638423"/>
            <a:ext cx="1658711" cy="692958"/>
          </a:xfrm>
          <a:prstGeom prst="wedgeEllipseCallout">
            <a:avLst>
              <a:gd name="adj1" fmla="val -62487"/>
              <a:gd name="adj2" fmla="val 11584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Conflicting accesses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5389" y="918968"/>
            <a:ext cx="107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- 1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87924" y="2419350"/>
            <a:ext cx="107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- 2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15" idx="2"/>
            <a:endCxn id="20" idx="1"/>
          </p:cNvCxnSpPr>
          <p:nvPr/>
        </p:nvCxnSpPr>
        <p:spPr>
          <a:xfrm>
            <a:off x="1242331" y="3409950"/>
            <a:ext cx="1226005" cy="143659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Callout 41"/>
          <p:cNvSpPr/>
          <p:nvPr/>
        </p:nvSpPr>
        <p:spPr>
          <a:xfrm>
            <a:off x="620117" y="4248150"/>
            <a:ext cx="1437283" cy="612648"/>
          </a:xfrm>
          <a:prstGeom prst="wedgeEllipseCallout">
            <a:avLst>
              <a:gd name="adj1" fmla="val 25430"/>
              <a:gd name="adj2" fmla="val -97481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Explicitly ordered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42152" y="1544109"/>
            <a:ext cx="59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PMO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4953000" y="2011278"/>
            <a:ext cx="1804307" cy="1123199"/>
            <a:chOff x="304800" y="1739578"/>
            <a:chExt cx="2590800" cy="1932506"/>
          </a:xfrm>
        </p:grpSpPr>
        <p:sp>
          <p:nvSpPr>
            <p:cNvPr id="49" name="Rounded Rectangle 48"/>
            <p:cNvSpPr/>
            <p:nvPr/>
          </p:nvSpPr>
          <p:spPr>
            <a:xfrm>
              <a:off x="304800" y="1865742"/>
              <a:ext cx="2590800" cy="381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04800" y="2551542"/>
              <a:ext cx="25908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04800" y="3237342"/>
              <a:ext cx="2590800" cy="381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61321" y="1739578"/>
              <a:ext cx="481767" cy="529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P1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19594" y="2443083"/>
              <a:ext cx="561211" cy="529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M1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39926" y="3089589"/>
              <a:ext cx="520548" cy="582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C1</a:t>
              </a:r>
              <a:endParaRPr lang="en-US" sz="16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34893" y="2312748"/>
            <a:ext cx="1804307" cy="1097202"/>
            <a:chOff x="304800" y="1784307"/>
            <a:chExt cx="2590800" cy="1887777"/>
          </a:xfrm>
        </p:grpSpPr>
        <p:sp>
          <p:nvSpPr>
            <p:cNvPr id="56" name="Rounded Rectangle 55"/>
            <p:cNvSpPr/>
            <p:nvPr/>
          </p:nvSpPr>
          <p:spPr>
            <a:xfrm>
              <a:off x="304800" y="1865742"/>
              <a:ext cx="2590800" cy="381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04800" y="2551542"/>
              <a:ext cx="25908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304800" y="3237342"/>
              <a:ext cx="2590800" cy="381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35700" y="1784307"/>
              <a:ext cx="528999" cy="529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P2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94090" y="2446447"/>
              <a:ext cx="616231" cy="529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M2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14410" y="3089589"/>
              <a:ext cx="571582" cy="582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C2</a:t>
              </a:r>
              <a:endParaRPr lang="en-US" sz="1600" dirty="0"/>
            </a:p>
          </p:txBody>
        </p:sp>
      </p:grpSp>
      <p:cxnSp>
        <p:nvCxnSpPr>
          <p:cNvPr id="62" name="Straight Arrow Connector 61"/>
          <p:cNvCxnSpPr>
            <a:stCxn id="49" idx="2"/>
            <a:endCxn id="50" idx="0"/>
          </p:cNvCxnSpPr>
          <p:nvPr/>
        </p:nvCxnSpPr>
        <p:spPr>
          <a:xfrm>
            <a:off x="5855154" y="2306048"/>
            <a:ext cx="0" cy="177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2"/>
            <a:endCxn id="51" idx="0"/>
          </p:cNvCxnSpPr>
          <p:nvPr/>
        </p:nvCxnSpPr>
        <p:spPr>
          <a:xfrm>
            <a:off x="5855154" y="2704645"/>
            <a:ext cx="0" cy="177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2"/>
            <a:endCxn id="57" idx="0"/>
          </p:cNvCxnSpPr>
          <p:nvPr/>
        </p:nvCxnSpPr>
        <p:spPr>
          <a:xfrm>
            <a:off x="7937046" y="2581521"/>
            <a:ext cx="0" cy="177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7" idx="2"/>
            <a:endCxn id="58" idx="0"/>
          </p:cNvCxnSpPr>
          <p:nvPr/>
        </p:nvCxnSpPr>
        <p:spPr>
          <a:xfrm>
            <a:off x="7937046" y="2980118"/>
            <a:ext cx="0" cy="177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9" idx="3"/>
            <a:endCxn id="56" idx="1"/>
          </p:cNvCxnSpPr>
          <p:nvPr/>
        </p:nvCxnSpPr>
        <p:spPr>
          <a:xfrm>
            <a:off x="6757307" y="2195327"/>
            <a:ext cx="277586" cy="27547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0" idx="3"/>
            <a:endCxn id="57" idx="1"/>
          </p:cNvCxnSpPr>
          <p:nvPr/>
        </p:nvCxnSpPr>
        <p:spPr>
          <a:xfrm>
            <a:off x="6757307" y="2593924"/>
            <a:ext cx="277586" cy="27547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  <a:endCxn id="58" idx="1"/>
          </p:cNvCxnSpPr>
          <p:nvPr/>
        </p:nvCxnSpPr>
        <p:spPr>
          <a:xfrm>
            <a:off x="6757307" y="2992520"/>
            <a:ext cx="277586" cy="27547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4419600" y="2502708"/>
            <a:ext cx="381000" cy="22441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564124" y="3527408"/>
            <a:ext cx="2669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DCT incurs minimal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inter-thread constraints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24147" y="4287619"/>
            <a:ext cx="2953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In paper</a:t>
            </a:r>
            <a:r>
              <a:rPr lang="en-US" sz="2000" dirty="0" smtClean="0">
                <a:solidFill>
                  <a:srgbClr val="FF0000"/>
                </a:solidFill>
              </a:rPr>
              <a:t>: DCT also reduces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intra-thread constraints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2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 animBg="1"/>
      <p:bldP spid="71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Outline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Synchronous commit transactions</a:t>
            </a:r>
          </a:p>
          <a:p>
            <a:r>
              <a:rPr lang="en-US" dirty="0" smtClean="0"/>
              <a:t>Deferred commit transactions</a:t>
            </a:r>
          </a:p>
          <a:p>
            <a:r>
              <a:rPr lang="en-US" b="1" dirty="0" smtClean="0"/>
              <a:t>Compare persistency models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4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Eager sync v. Epoch persistency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Eager sync </a:t>
            </a:r>
            <a:r>
              <a:rPr lang="en-US" b="0" dirty="0" smtClean="0"/>
              <a:t>(based on </a:t>
            </a:r>
            <a:r>
              <a:rPr lang="en-US" sz="1600" b="0" dirty="0" smtClean="0"/>
              <a:t>[Intel ‘15]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 + Completion</a:t>
            </a:r>
          </a:p>
          <a:p>
            <a:pPr lvl="1"/>
            <a:r>
              <a:rPr lang="en-US" dirty="0" smtClean="0"/>
              <a:t>Stronger guarantee</a:t>
            </a:r>
          </a:p>
          <a:p>
            <a:pPr lvl="1"/>
            <a:r>
              <a:rPr lang="en-US" dirty="0" smtClean="0"/>
              <a:t>Easier to reason</a:t>
            </a:r>
          </a:p>
          <a:p>
            <a:pPr lvl="1"/>
            <a:r>
              <a:rPr lang="en-US" dirty="0" smtClean="0"/>
              <a:t>Potentially fewer barriers</a:t>
            </a:r>
          </a:p>
          <a:p>
            <a:r>
              <a:rPr lang="en-US" dirty="0" smtClean="0"/>
              <a:t>Conservative stalling</a:t>
            </a:r>
          </a:p>
          <a:p>
            <a:pPr lvl="1"/>
            <a:r>
              <a:rPr lang="en-US" dirty="0" smtClean="0"/>
              <a:t>Completion not always req.</a:t>
            </a:r>
          </a:p>
          <a:p>
            <a:r>
              <a:rPr lang="en-US" dirty="0" smtClean="0"/>
              <a:t>Synchronous barrier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Epoch persistency </a:t>
            </a:r>
            <a:r>
              <a:rPr lang="en-US" sz="1600" b="0" dirty="0" smtClean="0"/>
              <a:t>[</a:t>
            </a:r>
            <a:r>
              <a:rPr lang="en-US" sz="1600" b="0" dirty="0" err="1" smtClean="0"/>
              <a:t>Pelley</a:t>
            </a:r>
            <a:r>
              <a:rPr lang="en-US" sz="1600" b="0" dirty="0" smtClean="0"/>
              <a:t> ‘14]</a:t>
            </a:r>
            <a:endParaRPr lang="en-US" sz="16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Ordering only (mostly)</a:t>
            </a:r>
          </a:p>
          <a:p>
            <a:pPr lvl="1"/>
            <a:r>
              <a:rPr lang="en-US" dirty="0" smtClean="0"/>
              <a:t>Weaker guarantee</a:t>
            </a:r>
          </a:p>
          <a:p>
            <a:pPr lvl="1"/>
            <a:r>
              <a:rPr lang="en-US" dirty="0" smtClean="0"/>
              <a:t>Harder to reason</a:t>
            </a:r>
          </a:p>
          <a:p>
            <a:pPr lvl="1"/>
            <a:r>
              <a:rPr lang="en-US" dirty="0" smtClean="0"/>
              <a:t>Potentially more barriers</a:t>
            </a:r>
          </a:p>
          <a:p>
            <a:r>
              <a:rPr lang="en-US" dirty="0" smtClean="0"/>
              <a:t>Stall when no buffer space</a:t>
            </a:r>
          </a:p>
          <a:p>
            <a:pPr lvl="1"/>
            <a:r>
              <a:rPr lang="en-US" dirty="0" smtClean="0"/>
              <a:t>Ordering mostly sufficient</a:t>
            </a:r>
          </a:p>
          <a:p>
            <a:r>
              <a:rPr lang="en-US" dirty="0" smtClean="0"/>
              <a:t>Delegation barrier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Barriers in action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Synchronous: </a:t>
            </a:r>
            <a:r>
              <a:rPr lang="en-US" sz="2400" dirty="0" smtClean="0"/>
              <a:t>Epoch-1 persists before Epoch-2 begins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Delegation: </a:t>
            </a:r>
            <a:r>
              <a:rPr lang="en-US" sz="2400" dirty="0" smtClean="0"/>
              <a:t>Epoch-1 </a:t>
            </a:r>
            <a:r>
              <a:rPr lang="en-US" sz="2400" i="1" dirty="0" smtClean="0"/>
              <a:t>ordered</a:t>
            </a:r>
            <a:r>
              <a:rPr lang="en-US" sz="2400" dirty="0" smtClean="0"/>
              <a:t> to persist before Epoch-2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19200" y="2448050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472" y="2472012"/>
            <a:ext cx="1104887" cy="35703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482472" y="2449184"/>
            <a:ext cx="762000" cy="3810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$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5" idx="3"/>
            <a:endCxn id="13" idx="1"/>
          </p:cNvCxnSpPr>
          <p:nvPr/>
        </p:nvCxnSpPr>
        <p:spPr>
          <a:xfrm>
            <a:off x="1981200" y="2638550"/>
            <a:ext cx="501272" cy="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61425" y="1885950"/>
            <a:ext cx="609600" cy="4975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E1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61425" y="1885950"/>
            <a:ext cx="609600" cy="4975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E2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247985" y="2637416"/>
            <a:ext cx="501272" cy="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219200" y="4170816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</a:t>
            </a:r>
            <a:endParaRPr lang="en-US" sz="1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472" y="4194778"/>
            <a:ext cx="1104887" cy="357038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2482472" y="4171950"/>
            <a:ext cx="762000" cy="3810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$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stCxn id="26" idx="3"/>
            <a:endCxn id="28" idx="1"/>
          </p:cNvCxnSpPr>
          <p:nvPr/>
        </p:nvCxnSpPr>
        <p:spPr>
          <a:xfrm>
            <a:off x="1981200" y="4361316"/>
            <a:ext cx="501272" cy="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261425" y="3608716"/>
            <a:ext cx="609600" cy="4975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E1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261425" y="3608716"/>
            <a:ext cx="609600" cy="4975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E2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247985" y="4360182"/>
            <a:ext cx="501272" cy="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15000" y="257175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81800" y="2588587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5715000" y="226695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715000" y="226695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43800" y="1897618"/>
            <a:ext cx="729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715000" y="4335678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81800" y="435251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715000" y="4030878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15000" y="403087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35502" y="3669213"/>
            <a:ext cx="729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4692" y="36692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192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2284E-6 3.17495E-6 L 0.33693 3.1749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3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6144E-6 -3.7037E-7 L 0.24159 -3.7037E-7 " pathEditMode="relative" ptsTypes="AA">
                                      <p:cBhvr>
                                        <p:cTn id="34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4.42284E-6 3.17495E-6 L 0.24614 0.0006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7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2284E-6 1.41006E-6 L 0.3371 0.00092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5" y="3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2284E-6 1.41006E-6 L 0.24614 0.0006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7" y="3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9.42545E-7 1.41006E-6 L 0.24891 0.0006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6" y="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6144E-6 -1.60494E-6 L 0.14995 -0.00216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97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7" grpId="0" animBg="1"/>
      <p:bldP spid="17" grpId="1" animBg="1"/>
      <p:bldP spid="18" grpId="0" animBg="1"/>
      <p:bldP spid="18" grpId="1" animBg="1"/>
      <p:bldP spid="26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38" grpId="0"/>
      <p:bldP spid="49" grpId="0"/>
      <p:bldP spid="51" grpId="0"/>
      <p:bldP spid="54" grpId="0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Outline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Synchronous commit transactions</a:t>
            </a:r>
          </a:p>
          <a:p>
            <a:r>
              <a:rPr lang="en-US" dirty="0" smtClean="0"/>
              <a:t>Deferred commit transactions</a:t>
            </a:r>
          </a:p>
          <a:p>
            <a:r>
              <a:rPr lang="en-US" dirty="0" smtClean="0"/>
              <a:t>Compare persistency models</a:t>
            </a:r>
          </a:p>
          <a:p>
            <a:r>
              <a:rPr lang="en-US" b="1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9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Persistent memory system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1352550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Core-1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3505200" y="1352550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Core-2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876800" y="1352550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Core-3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172200" y="1352550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Core-4</a:t>
            </a:r>
            <a:endParaRPr lang="en-US" sz="1400" dirty="0"/>
          </a:p>
        </p:txBody>
      </p:sp>
      <p:cxnSp>
        <p:nvCxnSpPr>
          <p:cNvPr id="22" name="Straight Connector 21"/>
          <p:cNvCxnSpPr>
            <a:stCxn id="12" idx="2"/>
            <a:endCxn id="17" idx="0"/>
          </p:cNvCxnSpPr>
          <p:nvPr/>
        </p:nvCxnSpPr>
        <p:spPr>
          <a:xfrm>
            <a:off x="2590800" y="1733550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3" idx="2"/>
            <a:endCxn id="18" idx="0"/>
          </p:cNvCxnSpPr>
          <p:nvPr/>
        </p:nvCxnSpPr>
        <p:spPr>
          <a:xfrm>
            <a:off x="3886200" y="1733550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2"/>
            <a:endCxn id="19" idx="0"/>
          </p:cNvCxnSpPr>
          <p:nvPr/>
        </p:nvCxnSpPr>
        <p:spPr>
          <a:xfrm>
            <a:off x="5257800" y="1733550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2"/>
            <a:endCxn id="20" idx="0"/>
          </p:cNvCxnSpPr>
          <p:nvPr/>
        </p:nvCxnSpPr>
        <p:spPr>
          <a:xfrm>
            <a:off x="6553200" y="1733550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209800" y="2114550"/>
            <a:ext cx="4724400" cy="990600"/>
            <a:chOff x="2209800" y="2114550"/>
            <a:chExt cx="4724400" cy="1295400"/>
          </a:xfrm>
        </p:grpSpPr>
        <p:sp>
          <p:nvSpPr>
            <p:cNvPr id="17" name="Rectangle 16"/>
            <p:cNvSpPr/>
            <p:nvPr/>
          </p:nvSpPr>
          <p:spPr>
            <a:xfrm>
              <a:off x="2209800" y="2114550"/>
              <a:ext cx="762000" cy="304800"/>
            </a:xfrm>
            <a:prstGeom prst="rect">
              <a:avLst/>
            </a:prstGeom>
            <a:noFill/>
            <a:ln w="1905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L1 $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2114550"/>
              <a:ext cx="762000" cy="304800"/>
            </a:xfrm>
            <a:prstGeom prst="rect">
              <a:avLst/>
            </a:prstGeom>
            <a:noFill/>
            <a:ln w="1905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L1 $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6800" y="2114550"/>
              <a:ext cx="762000" cy="304800"/>
            </a:xfrm>
            <a:prstGeom prst="rect">
              <a:avLst/>
            </a:prstGeom>
            <a:noFill/>
            <a:ln w="1905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L1 $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72200" y="2114550"/>
              <a:ext cx="762000" cy="304800"/>
            </a:xfrm>
            <a:prstGeom prst="rect">
              <a:avLst/>
            </a:prstGeom>
            <a:noFill/>
            <a:ln w="1905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L1 $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76600" y="2952750"/>
              <a:ext cx="2590800" cy="457200"/>
            </a:xfrm>
            <a:prstGeom prst="rect">
              <a:avLst/>
            </a:prstGeom>
            <a:noFill/>
            <a:ln w="1905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LLC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590800" y="2724150"/>
              <a:ext cx="396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7" idx="2"/>
            </p:cNvCxnSpPr>
            <p:nvPr/>
          </p:nvCxnSpPr>
          <p:spPr>
            <a:xfrm>
              <a:off x="2590800" y="24193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8" idx="2"/>
            </p:cNvCxnSpPr>
            <p:nvPr/>
          </p:nvCxnSpPr>
          <p:spPr>
            <a:xfrm>
              <a:off x="3886200" y="24193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9" idx="2"/>
            </p:cNvCxnSpPr>
            <p:nvPr/>
          </p:nvCxnSpPr>
          <p:spPr>
            <a:xfrm>
              <a:off x="5257800" y="24193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0" idx="2"/>
            </p:cNvCxnSpPr>
            <p:nvPr/>
          </p:nvCxnSpPr>
          <p:spPr>
            <a:xfrm>
              <a:off x="6553200" y="2419350"/>
              <a:ext cx="0" cy="3048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9" idx="0"/>
            </p:cNvCxnSpPr>
            <p:nvPr/>
          </p:nvCxnSpPr>
          <p:spPr>
            <a:xfrm flipV="1">
              <a:off x="4572000" y="2724150"/>
              <a:ext cx="0" cy="22860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910" y="3714750"/>
            <a:ext cx="2456334" cy="79375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438400" y="4333175"/>
            <a:ext cx="78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DRAM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266" y="3714751"/>
            <a:ext cx="2456334" cy="79375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055994" y="4339832"/>
            <a:ext cx="24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Persistent Memory (PM)</a:t>
            </a:r>
            <a:endParaRPr lang="en-US" dirty="0"/>
          </a:p>
        </p:txBody>
      </p:sp>
      <p:cxnSp>
        <p:nvCxnSpPr>
          <p:cNvPr id="51" name="Elbow Connector 50"/>
          <p:cNvCxnSpPr>
            <a:stCxn id="29" idx="2"/>
            <a:endCxn id="46" idx="0"/>
          </p:cNvCxnSpPr>
          <p:nvPr/>
        </p:nvCxnSpPr>
        <p:spPr>
          <a:xfrm rot="5400000">
            <a:off x="3438739" y="2581489"/>
            <a:ext cx="609600" cy="1656923"/>
          </a:xfrm>
          <a:prstGeom prst="bentConnector3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9" idx="2"/>
            <a:endCxn id="48" idx="0"/>
          </p:cNvCxnSpPr>
          <p:nvPr/>
        </p:nvCxnSpPr>
        <p:spPr>
          <a:xfrm rot="16200000" flipH="1">
            <a:off x="5100916" y="2576233"/>
            <a:ext cx="609601" cy="1667433"/>
          </a:xfrm>
          <a:prstGeom prst="bentConnector3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09509" y="1276350"/>
            <a:ext cx="5181600" cy="1953829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676400" y="3638550"/>
            <a:ext cx="2590800" cy="1038554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ightning Bolt 60"/>
          <p:cNvSpPr/>
          <p:nvPr/>
        </p:nvSpPr>
        <p:spPr>
          <a:xfrm>
            <a:off x="533400" y="2269606"/>
            <a:ext cx="914400" cy="1219200"/>
          </a:xfrm>
          <a:prstGeom prst="lightningBol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0988" y="3488806"/>
            <a:ext cx="1002037" cy="909090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8001000" y="3304140"/>
            <a:ext cx="104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</a:t>
            </a:fld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Methodology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Epoch Persistency</a:t>
            </a:r>
          </a:p>
          <a:p>
            <a:pPr lvl="1"/>
            <a:r>
              <a:rPr lang="en-US" dirty="0" smtClean="0"/>
              <a:t>Trace-based evaluation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 time = Max(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Inst. latency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Persist latency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Inst.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atency = Exec time without persist ordering constrains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Persist latency = Time to drain persists to PM</a:t>
            </a:r>
          </a:p>
          <a:p>
            <a:pPr lvl="1"/>
            <a:r>
              <a:rPr lang="en-US" dirty="0" smtClean="0"/>
              <a:t>Governed by #persists, #barriers, PM access latency</a:t>
            </a:r>
          </a:p>
          <a:p>
            <a:r>
              <a:rPr lang="en-US" dirty="0" smtClean="0"/>
              <a:t>For Eager Sync</a:t>
            </a:r>
          </a:p>
          <a:p>
            <a:pPr lvl="1"/>
            <a:r>
              <a:rPr lang="en-US" dirty="0" smtClean="0"/>
              <a:t>Barrier stalls implemented using </a:t>
            </a:r>
            <a:r>
              <a:rPr lang="en-US" i="1" dirty="0" err="1" smtClean="0"/>
              <a:t>rdtscp</a:t>
            </a:r>
            <a:r>
              <a:rPr lang="en-US" dirty="0" smtClean="0"/>
              <a:t> timer</a:t>
            </a:r>
          </a:p>
          <a:p>
            <a:r>
              <a:rPr lang="en-US" dirty="0" smtClean="0"/>
              <a:t>Two benchmarks:</a:t>
            </a:r>
          </a:p>
          <a:p>
            <a:pPr lvl="1"/>
            <a:r>
              <a:rPr lang="en-US" dirty="0" smtClean="0"/>
              <a:t>Update Location (TATP): Write-intensive, small transactions</a:t>
            </a:r>
          </a:p>
          <a:p>
            <a:pPr lvl="1"/>
            <a:r>
              <a:rPr lang="en-US" dirty="0" smtClean="0"/>
              <a:t>New Order (TPCC): Write-intensive, large transactions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8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8801"/>
              </p:ext>
            </p:extLst>
          </p:nvPr>
        </p:nvGraphicFramePr>
        <p:xfrm>
          <a:off x="5105400" y="1607155"/>
          <a:ext cx="3657600" cy="243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952189" y="225515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1.48x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DCT v. SCT – TATP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6733" y="139070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 persistency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9197" y="1390703"/>
            <a:ext cx="117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Eager sync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4797" y="3890486"/>
            <a:ext cx="303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Avg. persist epoch latency (us)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64" y="2569358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50933" y="3829103"/>
            <a:ext cx="303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Avg. persist epoch latency (us)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341766" y="2573262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111226"/>
              </p:ext>
            </p:extLst>
          </p:nvPr>
        </p:nvGraphicFramePr>
        <p:xfrm>
          <a:off x="685800" y="1575369"/>
          <a:ext cx="3657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565384" y="1237824"/>
            <a:ext cx="76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Better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95800" y="1237824"/>
            <a:ext cx="0" cy="3375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297197" y="1760035"/>
            <a:ext cx="0" cy="1846844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800980" y="1804343"/>
            <a:ext cx="0" cy="1802536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769655" y="439793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*Normalized to SCT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733800" y="2050018"/>
            <a:ext cx="0" cy="914401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84989" y="2298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2.56x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8077200" y="2667400"/>
            <a:ext cx="0" cy="297020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96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431537"/>
              </p:ext>
            </p:extLst>
          </p:nvPr>
        </p:nvGraphicFramePr>
        <p:xfrm>
          <a:off x="5041027" y="1687095"/>
          <a:ext cx="3657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058253"/>
              </p:ext>
            </p:extLst>
          </p:nvPr>
        </p:nvGraphicFramePr>
        <p:xfrm>
          <a:off x="637347" y="1687095"/>
          <a:ext cx="3657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3645773" y="23275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1.52x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DCT v. SCT - TPCC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6733" y="1397802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 persistency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4797" y="4031218"/>
            <a:ext cx="303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Avg. persist epoch latency (us)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50933" y="4028599"/>
            <a:ext cx="303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Avg. persist epoch latency (us)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353591" y="2721757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565384" y="1237824"/>
            <a:ext cx="76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Better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95800" y="1237824"/>
            <a:ext cx="0" cy="3375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828800" y="1809750"/>
            <a:ext cx="0" cy="1925686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218476" y="1767134"/>
            <a:ext cx="0" cy="1968302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657600" y="2327552"/>
            <a:ext cx="0" cy="450168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1812" y="2343150"/>
            <a:ext cx="0" cy="434569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01000" y="23431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1.47x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9197" y="1390703"/>
            <a:ext cx="117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Eager sync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69655" y="439793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*Normalized to SCT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19778" y="2721758"/>
            <a:ext cx="100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In the paper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Precise definition of the persistency models</a:t>
            </a:r>
          </a:p>
          <a:p>
            <a:r>
              <a:rPr lang="en-US" dirty="0" smtClean="0"/>
              <a:t>More persistency models</a:t>
            </a:r>
          </a:p>
          <a:p>
            <a:pPr lvl="1"/>
            <a:r>
              <a:rPr lang="en-US" dirty="0" smtClean="0"/>
              <a:t>Strict persistency</a:t>
            </a:r>
          </a:p>
          <a:p>
            <a:pPr lvl="1"/>
            <a:r>
              <a:rPr lang="en-US" dirty="0" smtClean="0"/>
              <a:t>Strand persistency</a:t>
            </a:r>
          </a:p>
          <a:p>
            <a:r>
              <a:rPr lang="en-US" dirty="0" smtClean="0"/>
              <a:t>Detailed analysis of ordering constraints</a:t>
            </a:r>
          </a:p>
          <a:p>
            <a:pPr lvl="1"/>
            <a:r>
              <a:rPr lang="en-US" dirty="0" smtClean="0"/>
              <a:t>What are necessary ordering constraints?</a:t>
            </a:r>
          </a:p>
          <a:p>
            <a:pPr lvl="1"/>
            <a:r>
              <a:rPr lang="en-US" dirty="0" smtClean="0"/>
              <a:t>How are they enforced?</a:t>
            </a:r>
          </a:p>
          <a:p>
            <a:pPr lvl="1"/>
            <a:r>
              <a:rPr lang="en-US" dirty="0" smtClean="0"/>
              <a:t>Especially, commit order tracking for DCT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3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Conclusions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inimize ordering constrains for performance</a:t>
            </a:r>
          </a:p>
          <a:p>
            <a:r>
              <a:rPr lang="en-US" dirty="0" smtClean="0"/>
              <a:t>Optimize transactions for ordering constrains</a:t>
            </a:r>
          </a:p>
          <a:p>
            <a:r>
              <a:rPr lang="en-US" dirty="0" smtClean="0"/>
              <a:t>Deferred Commit Transactions – 2.5x speedup</a:t>
            </a:r>
          </a:p>
          <a:p>
            <a:r>
              <a:rPr lang="en-US" dirty="0" smtClean="0"/>
              <a:t>Trade-offs between persistency models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24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6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Questions?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25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2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Thank you!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26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4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Motivation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743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PM </a:t>
            </a:r>
            <a:r>
              <a:rPr lang="en-US" dirty="0" smtClean="0">
                <a:sym typeface="Wingdings"/>
              </a:rPr>
              <a:t> in-memory recoverable data structures</a:t>
            </a:r>
          </a:p>
          <a:p>
            <a:r>
              <a:rPr lang="en-US" dirty="0" smtClean="0">
                <a:sym typeface="Wingdings"/>
              </a:rPr>
              <a:t>Recovery relies on ordering updates to PM </a:t>
            </a:r>
          </a:p>
          <a:p>
            <a:r>
              <a:rPr lang="en-US" dirty="0" smtClean="0">
                <a:sym typeface="Wingdings"/>
              </a:rPr>
              <a:t>Persistency models </a:t>
            </a:r>
            <a:r>
              <a:rPr lang="en-US" sz="1800" dirty="0" smtClean="0">
                <a:sym typeface="Wingdings"/>
              </a:rPr>
              <a:t>[</a:t>
            </a:r>
            <a:r>
              <a:rPr lang="en-US" sz="1800" dirty="0" err="1" smtClean="0">
                <a:sym typeface="Wingdings"/>
              </a:rPr>
              <a:t>Pelley</a:t>
            </a:r>
            <a:r>
              <a:rPr lang="en-US" sz="1800" dirty="0" smtClean="0">
                <a:sym typeface="Wingdings"/>
              </a:rPr>
              <a:t> ‘14]</a:t>
            </a:r>
          </a:p>
          <a:p>
            <a:pPr lvl="1"/>
            <a:r>
              <a:rPr lang="en-US" dirty="0" smtClean="0">
                <a:sym typeface="Wingdings"/>
              </a:rPr>
              <a:t>Interface to constrain order</a:t>
            </a:r>
          </a:p>
          <a:p>
            <a:pPr lvl="1"/>
            <a:r>
              <a:rPr lang="en-US" dirty="0" smtClean="0">
                <a:sym typeface="Wingdings"/>
              </a:rPr>
              <a:t>Academia/</a:t>
            </a:r>
            <a:r>
              <a:rPr lang="en-US" dirty="0">
                <a:sym typeface="Wingdings"/>
              </a:rPr>
              <a:t>Industry </a:t>
            </a:r>
            <a:r>
              <a:rPr lang="en-US" sz="1900" dirty="0">
                <a:sym typeface="Wingdings"/>
              </a:rPr>
              <a:t>[Condit </a:t>
            </a:r>
            <a:r>
              <a:rPr lang="uk-UA" sz="1900" dirty="0">
                <a:sym typeface="Wingdings"/>
              </a:rPr>
              <a:t>’</a:t>
            </a:r>
            <a:r>
              <a:rPr lang="en-US" sz="1900" dirty="0">
                <a:sym typeface="Wingdings"/>
              </a:rPr>
              <a:t>09, </a:t>
            </a:r>
            <a:r>
              <a:rPr lang="en-US" sz="1900" dirty="0" err="1">
                <a:sym typeface="Wingdings"/>
              </a:rPr>
              <a:t>Pelley</a:t>
            </a:r>
            <a:r>
              <a:rPr lang="en-US" sz="1900" dirty="0">
                <a:sym typeface="Wingdings"/>
              </a:rPr>
              <a:t> ‘14, Joshi </a:t>
            </a:r>
            <a:r>
              <a:rPr lang="uk-UA" sz="1900" dirty="0">
                <a:sym typeface="Wingdings"/>
              </a:rPr>
              <a:t>’</a:t>
            </a:r>
            <a:r>
              <a:rPr lang="en-US" sz="1900" dirty="0">
                <a:sym typeface="Wingdings"/>
              </a:rPr>
              <a:t>15, Intel </a:t>
            </a:r>
            <a:r>
              <a:rPr lang="uk-UA" sz="1900" dirty="0">
                <a:sym typeface="Wingdings"/>
              </a:rPr>
              <a:t>’</a:t>
            </a:r>
            <a:r>
              <a:rPr lang="en-US" sz="1900" dirty="0">
                <a:sym typeface="Wingdings"/>
              </a:rPr>
              <a:t>15, ARM </a:t>
            </a:r>
            <a:r>
              <a:rPr lang="uk-UA" sz="1900" dirty="0">
                <a:sym typeface="Wingdings"/>
              </a:rPr>
              <a:t>’</a:t>
            </a:r>
            <a:r>
              <a:rPr lang="en-US" sz="1900" dirty="0">
                <a:sym typeface="Wingdings"/>
              </a:rPr>
              <a:t>16]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Hard to reason about  Transactions for users</a:t>
            </a:r>
          </a:p>
          <a:p>
            <a:endParaRPr lang="en-US" sz="2400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sz="1200" dirty="0" smtClean="0">
              <a:sym typeface="Wingdings"/>
            </a:endParaRP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3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98420" y="4244043"/>
            <a:ext cx="6397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Design transactions w/ persistency models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pic>
        <p:nvPicPr>
          <p:cNvPr id="11" name="Picture 3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400" y="9372600"/>
            <a:ext cx="8763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800" y="9525000"/>
            <a:ext cx="8763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58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Transaction performance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67000" y="1200151"/>
            <a:ext cx="60198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Simple transaction design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 Unnecessary ordering constraints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Exacerbated by high PM latencies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74066" y="1515062"/>
            <a:ext cx="2079678" cy="2569784"/>
            <a:chOff x="261360" y="1179942"/>
            <a:chExt cx="2719579" cy="3124200"/>
          </a:xfrm>
        </p:grpSpPr>
        <p:sp>
          <p:nvSpPr>
            <p:cNvPr id="8" name="Rounded Rectangle 7"/>
            <p:cNvSpPr/>
            <p:nvPr/>
          </p:nvSpPr>
          <p:spPr>
            <a:xfrm>
              <a:off x="304800" y="1179942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4800" y="1865742"/>
              <a:ext cx="2590800" cy="381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4800" y="2551542"/>
              <a:ext cx="25908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04800" y="3237342"/>
              <a:ext cx="2590800" cy="381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4800" y="3923142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6051" y="1179942"/>
              <a:ext cx="1348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acqLocks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9357" y="3901191"/>
              <a:ext cx="12351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relLocks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1360" y="1769251"/>
              <a:ext cx="2719579" cy="485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prepareUndoLog</a:t>
              </a:r>
              <a:r>
                <a:rPr lang="en-US" dirty="0" smtClean="0"/>
                <a:t> (P)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8398" y="2511595"/>
              <a:ext cx="2223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mutateData</a:t>
              </a:r>
              <a:r>
                <a:rPr lang="en-US" dirty="0" smtClean="0"/>
                <a:t> (M)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677" y="3160073"/>
              <a:ext cx="1871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commitTx</a:t>
              </a:r>
              <a:r>
                <a:rPr lang="en-US" dirty="0" smtClean="0"/>
                <a:t> (C)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8" idx="2"/>
              <a:endCxn id="9" idx="0"/>
            </p:cNvCxnSpPr>
            <p:nvPr/>
          </p:nvCxnSpPr>
          <p:spPr>
            <a:xfrm>
              <a:off x="1600200" y="1560942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10" idx="0"/>
            </p:cNvCxnSpPr>
            <p:nvPr/>
          </p:nvCxnSpPr>
          <p:spPr>
            <a:xfrm>
              <a:off x="1600200" y="2246742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2"/>
              <a:endCxn id="11" idx="0"/>
            </p:cNvCxnSpPr>
            <p:nvPr/>
          </p:nvCxnSpPr>
          <p:spPr>
            <a:xfrm>
              <a:off x="1600200" y="2932542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2"/>
              <a:endCxn id="12" idx="0"/>
            </p:cNvCxnSpPr>
            <p:nvPr/>
          </p:nvCxnSpPr>
          <p:spPr>
            <a:xfrm>
              <a:off x="1600200" y="3618342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276600" y="2284474"/>
            <a:ext cx="5008075" cy="1561679"/>
            <a:chOff x="3000049" y="2380683"/>
            <a:chExt cx="5610911" cy="1638867"/>
          </a:xfrm>
        </p:grpSpPr>
        <p:sp>
          <p:nvSpPr>
            <p:cNvPr id="23" name="Isosceles Triangle 22"/>
            <p:cNvSpPr/>
            <p:nvPr/>
          </p:nvSpPr>
          <p:spPr>
            <a:xfrm>
              <a:off x="5562600" y="3458010"/>
              <a:ext cx="685800" cy="561540"/>
            </a:xfrm>
            <a:prstGeom prst="triangle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648200" y="2970346"/>
              <a:ext cx="2362200" cy="1029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029815">
              <a:off x="4122158" y="2760118"/>
              <a:ext cx="1528640" cy="111017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166908" flipH="1">
              <a:off x="6279172" y="2597887"/>
              <a:ext cx="697261" cy="506298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3000049" y="2648818"/>
              <a:ext cx="1429144" cy="387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Constraints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10400" y="2380683"/>
              <a:ext cx="1600560" cy="387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Performance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56380" y="4503063"/>
            <a:ext cx="769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Need to minimize unnecessary ordering constraints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1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Contributions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 transactions for ordering constraints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5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949463" y="245122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Up to 2.5x speedup!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143000" y="1949675"/>
            <a:ext cx="2986665" cy="313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Synchronous Commit </a:t>
            </a:r>
            <a:r>
              <a:rPr lang="en-US" dirty="0" err="1" smtClean="0"/>
              <a:t>Tx</a:t>
            </a:r>
            <a:r>
              <a:rPr lang="en-US" dirty="0" smtClean="0"/>
              <a:t> (SCT)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540203" y="1949675"/>
            <a:ext cx="2654393" cy="313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Deferred Commit </a:t>
            </a:r>
            <a:r>
              <a:rPr lang="en-US" dirty="0" err="1" smtClean="0">
                <a:solidFill>
                  <a:srgbClr val="FF0000"/>
                </a:solidFill>
              </a:rPr>
              <a:t>Tx</a:t>
            </a:r>
            <a:r>
              <a:rPr lang="en-US" dirty="0" smtClean="0">
                <a:solidFill>
                  <a:srgbClr val="FF0000"/>
                </a:solidFill>
              </a:rPr>
              <a:t> (DCT)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52600" y="2266950"/>
            <a:ext cx="5105400" cy="1946673"/>
            <a:chOff x="2025604" y="2647950"/>
            <a:chExt cx="5105400" cy="2134728"/>
          </a:xfrm>
        </p:grpSpPr>
        <p:grpSp>
          <p:nvGrpSpPr>
            <p:cNvPr id="46" name="Group 45"/>
            <p:cNvGrpSpPr/>
            <p:nvPr/>
          </p:nvGrpSpPr>
          <p:grpSpPr>
            <a:xfrm>
              <a:off x="2025604" y="2654920"/>
              <a:ext cx="1981200" cy="2127758"/>
              <a:chOff x="304800" y="1028134"/>
              <a:chExt cx="2590800" cy="3299917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04800" y="11799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304800" y="1865742"/>
                <a:ext cx="2590800" cy="3810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304800" y="2551542"/>
                <a:ext cx="2590800" cy="381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304800" y="3237342"/>
                <a:ext cx="2590800" cy="3810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304800" y="3923142"/>
                <a:ext cx="2590800" cy="381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90640" y="1028134"/>
                <a:ext cx="1219117" cy="525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acqLocks</a:t>
                </a:r>
                <a:endParaRPr lang="en-US" sz="16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94562" y="3802991"/>
                <a:ext cx="1124787" cy="525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relLocks</a:t>
                </a:r>
                <a:endParaRPr lang="en-US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99031" y="1729745"/>
                <a:ext cx="2444235" cy="525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prepareUndoLog</a:t>
                </a:r>
                <a:r>
                  <a:rPr lang="en-US" sz="1600" dirty="0" smtClean="0"/>
                  <a:t> (P)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8514" y="2431357"/>
                <a:ext cx="2003372" cy="525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mutateData</a:t>
                </a:r>
                <a:r>
                  <a:rPr lang="en-US" sz="1600" dirty="0" smtClean="0"/>
                  <a:t> (M)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55207" y="3101379"/>
                <a:ext cx="1689984" cy="525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err="1" smtClean="0"/>
                  <a:t>commitTx</a:t>
                </a:r>
                <a:r>
                  <a:rPr lang="en-US" sz="1600" dirty="0" smtClean="0"/>
                  <a:t> (C)</a:t>
                </a:r>
                <a:endParaRPr lang="en-US" sz="1600" dirty="0"/>
              </a:p>
            </p:txBody>
          </p:sp>
          <p:cxnSp>
            <p:nvCxnSpPr>
              <p:cNvPr id="71" name="Straight Arrow Connector 70"/>
              <p:cNvCxnSpPr>
                <a:stCxn id="61" idx="2"/>
                <a:endCxn id="62" idx="0"/>
              </p:cNvCxnSpPr>
              <p:nvPr/>
            </p:nvCxnSpPr>
            <p:spPr>
              <a:xfrm>
                <a:off x="1600200" y="1560942"/>
                <a:ext cx="0" cy="304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2" idx="2"/>
                <a:endCxn id="63" idx="0"/>
              </p:cNvCxnSpPr>
              <p:nvPr/>
            </p:nvCxnSpPr>
            <p:spPr>
              <a:xfrm>
                <a:off x="1600200" y="2246742"/>
                <a:ext cx="0" cy="304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3" idx="2"/>
                <a:endCxn id="64" idx="0"/>
              </p:cNvCxnSpPr>
              <p:nvPr/>
            </p:nvCxnSpPr>
            <p:spPr>
              <a:xfrm>
                <a:off x="1600200" y="2932542"/>
                <a:ext cx="0" cy="304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64" idx="2"/>
                <a:endCxn id="65" idx="0"/>
              </p:cNvCxnSpPr>
              <p:nvPr/>
            </p:nvCxnSpPr>
            <p:spPr>
              <a:xfrm>
                <a:off x="1600200" y="3618342"/>
                <a:ext cx="0" cy="304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ounded Rectangle 46"/>
            <p:cNvSpPr/>
            <p:nvPr/>
          </p:nvSpPr>
          <p:spPr>
            <a:xfrm>
              <a:off x="5149804" y="2745835"/>
              <a:ext cx="1981200" cy="24566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149804" y="3188032"/>
              <a:ext cx="1981200" cy="24566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149804" y="3630231"/>
              <a:ext cx="1981200" cy="2456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149804" y="4514627"/>
              <a:ext cx="1981200" cy="24566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149804" y="4072429"/>
              <a:ext cx="1981200" cy="24566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4270" y="2647950"/>
              <a:ext cx="9322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acqLocks</a:t>
              </a:r>
              <a:endParaRPr 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7269" y="3983131"/>
              <a:ext cx="8601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relLocks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5843" y="3100343"/>
              <a:ext cx="18691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prepareUndoLog</a:t>
              </a:r>
              <a:r>
                <a:rPr lang="en-US" sz="1600" dirty="0" smtClean="0"/>
                <a:t> (P)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74409" y="3552736"/>
              <a:ext cx="1531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mutateData</a:t>
              </a:r>
              <a:r>
                <a:rPr lang="en-US" sz="1600" dirty="0" smtClean="0"/>
                <a:t> (M)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94233" y="4437155"/>
              <a:ext cx="12923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commitTx</a:t>
              </a:r>
              <a:r>
                <a:rPr lang="en-US" sz="1600" dirty="0" smtClean="0"/>
                <a:t> (C)</a:t>
              </a:r>
              <a:endParaRPr lang="en-US" sz="1600" dirty="0"/>
            </a:p>
          </p:txBody>
        </p:sp>
        <p:cxnSp>
          <p:nvCxnSpPr>
            <p:cNvPr id="57" name="Straight Arrow Connector 56"/>
            <p:cNvCxnSpPr>
              <a:stCxn id="47" idx="2"/>
              <a:endCxn id="48" idx="0"/>
            </p:cNvCxnSpPr>
            <p:nvPr/>
          </p:nvCxnSpPr>
          <p:spPr>
            <a:xfrm>
              <a:off x="6140404" y="2991500"/>
              <a:ext cx="0" cy="196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8" idx="2"/>
              <a:endCxn id="49" idx="0"/>
            </p:cNvCxnSpPr>
            <p:nvPr/>
          </p:nvCxnSpPr>
          <p:spPr>
            <a:xfrm>
              <a:off x="6140404" y="3433699"/>
              <a:ext cx="0" cy="196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9" idx="2"/>
              <a:endCxn id="51" idx="0"/>
            </p:cNvCxnSpPr>
            <p:nvPr/>
          </p:nvCxnSpPr>
          <p:spPr>
            <a:xfrm>
              <a:off x="6140404" y="3875896"/>
              <a:ext cx="0" cy="1965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1" idx="2"/>
              <a:endCxn id="50" idx="0"/>
            </p:cNvCxnSpPr>
            <p:nvPr/>
          </p:nvCxnSpPr>
          <p:spPr>
            <a:xfrm>
              <a:off x="6140404" y="4318095"/>
              <a:ext cx="0" cy="196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ounded Rectangle 74"/>
          <p:cNvSpPr/>
          <p:nvPr/>
        </p:nvSpPr>
        <p:spPr>
          <a:xfrm>
            <a:off x="4756196" y="3492353"/>
            <a:ext cx="2209800" cy="755797"/>
          </a:xfrm>
          <a:prstGeom prst="roundRect">
            <a:avLst/>
          </a:prstGeom>
          <a:noFill/>
          <a:ln w="28575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6965996" y="3677019"/>
            <a:ext cx="182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Deferred commit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4438531"/>
            <a:ext cx="60045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Challenge: </a:t>
            </a:r>
            <a:r>
              <a:rPr lang="en-US" sz="2800" dirty="0">
                <a:solidFill>
                  <a:srgbClr val="FF0000"/>
                </a:solidFill>
              </a:rPr>
              <a:t>ensure correct commit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6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75" grpId="0" animBg="1"/>
      <p:bldP spid="7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Outline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Synchronous commit transactions</a:t>
            </a:r>
          </a:p>
          <a:p>
            <a:r>
              <a:rPr lang="en-US" dirty="0" smtClean="0"/>
              <a:t>Deferred commit transactions</a:t>
            </a:r>
          </a:p>
          <a:p>
            <a:r>
              <a:rPr lang="en-US" dirty="0" smtClean="0"/>
              <a:t>Compare persistency models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4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Terminology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Persist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ct of making a store durable in PM</a:t>
            </a:r>
          </a:p>
          <a:p>
            <a:r>
              <a:rPr lang="en-US" dirty="0" smtClean="0"/>
              <a:t>Persist memory order (PMO)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emory events ordered by persistency model </a:t>
            </a:r>
            <a:endParaRPr lang="en-US" sz="2000" dirty="0" smtClean="0"/>
          </a:p>
          <a:p>
            <a:pPr lvl="1"/>
            <a:r>
              <a:rPr lang="en-US" dirty="0" smtClean="0"/>
              <a:t>Fewer constrains </a:t>
            </a:r>
            <a:r>
              <a:rPr lang="en-US" dirty="0" smtClean="0">
                <a:sym typeface="Wingdings"/>
              </a:rPr>
              <a:t> higher performance</a:t>
            </a:r>
          </a:p>
          <a:p>
            <a:pPr lvl="2"/>
            <a:r>
              <a:rPr lang="en-US" dirty="0" smtClean="0">
                <a:sym typeface="Wingdings"/>
              </a:rPr>
              <a:t>Better re-ordering, coalescing, scheduling</a:t>
            </a:r>
          </a:p>
          <a:p>
            <a:pPr lvl="1"/>
            <a:r>
              <a:rPr lang="en-US" dirty="0" smtClean="0">
                <a:sym typeface="Wingdings"/>
              </a:rPr>
              <a:t>Considering only epoch-based persistency models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9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Persistency model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9130" y="1745101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Core-1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4434530" y="1745101"/>
            <a:ext cx="762000" cy="381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Core-2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139130" y="2507101"/>
            <a:ext cx="762000" cy="30480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L1 $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4530" y="2507101"/>
            <a:ext cx="762000" cy="30480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L1 $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5" idx="2"/>
            <a:endCxn id="9" idx="0"/>
          </p:cNvCxnSpPr>
          <p:nvPr/>
        </p:nvCxnSpPr>
        <p:spPr>
          <a:xfrm>
            <a:off x="3520130" y="2126101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  <a:endCxn id="10" idx="0"/>
          </p:cNvCxnSpPr>
          <p:nvPr/>
        </p:nvCxnSpPr>
        <p:spPr>
          <a:xfrm>
            <a:off x="4815530" y="2126101"/>
            <a:ext cx="0" cy="3810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39130" y="3345301"/>
            <a:ext cx="2057400" cy="457200"/>
          </a:xfrm>
          <a:prstGeom prst="rect">
            <a:avLst/>
          </a:prstGeom>
          <a:noFill/>
          <a:ln w="1905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LLC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20130" y="3116701"/>
            <a:ext cx="1295400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2"/>
          </p:cNvCxnSpPr>
          <p:nvPr/>
        </p:nvCxnSpPr>
        <p:spPr>
          <a:xfrm>
            <a:off x="3520130" y="2811901"/>
            <a:ext cx="0" cy="304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2"/>
          </p:cNvCxnSpPr>
          <p:nvPr/>
        </p:nvCxnSpPr>
        <p:spPr>
          <a:xfrm>
            <a:off x="4815530" y="2811901"/>
            <a:ext cx="0" cy="304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34134" y="4618585"/>
            <a:ext cx="50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</a:t>
            </a:r>
            <a:endParaRPr lang="en-US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310" y="4237585"/>
            <a:ext cx="1179040" cy="38100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6200" y="1352550"/>
            <a:ext cx="2895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/* </a:t>
            </a:r>
            <a:r>
              <a:rPr lang="en-US" dirty="0" err="1" smtClean="0"/>
              <a:t>Init</a:t>
            </a:r>
            <a:r>
              <a:rPr lang="en-US" dirty="0" smtClean="0"/>
              <a:t>: a = 0, b=0</a:t>
            </a:r>
          </a:p>
          <a:p>
            <a:r>
              <a:rPr lang="en-US" dirty="0"/>
              <a:t>	</a:t>
            </a:r>
            <a:r>
              <a:rPr lang="en-US" dirty="0" err="1" smtClean="0"/>
              <a:t>a,b</a:t>
            </a:r>
            <a:r>
              <a:rPr lang="en-US" dirty="0" smtClean="0"/>
              <a:t> are persistent */</a:t>
            </a:r>
          </a:p>
          <a:p>
            <a:pPr algn="ctr"/>
            <a:endParaRPr lang="en-US" dirty="0" smtClean="0"/>
          </a:p>
          <a:p>
            <a:r>
              <a:rPr lang="en-US" b="1" u="sng" dirty="0" smtClean="0"/>
              <a:t>Core-1</a:t>
            </a:r>
            <a:r>
              <a:rPr lang="en-US" b="1" dirty="0" smtClean="0"/>
              <a:t>		</a:t>
            </a:r>
            <a:r>
              <a:rPr lang="en-US" b="1" u="sng" dirty="0" smtClean="0"/>
              <a:t>Core-2</a:t>
            </a:r>
          </a:p>
          <a:p>
            <a:r>
              <a:rPr lang="en-US" dirty="0" smtClean="0"/>
              <a:t>St a = 1			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while (a==0){}</a:t>
            </a:r>
          </a:p>
          <a:p>
            <a:r>
              <a:rPr lang="en-US" dirty="0"/>
              <a:t>	</a:t>
            </a:r>
            <a:r>
              <a:rPr lang="en-US" dirty="0" smtClean="0"/>
              <a:t>		St b = 1</a:t>
            </a:r>
          </a:p>
          <a:p>
            <a:endParaRPr lang="en-US" dirty="0"/>
          </a:p>
          <a:p>
            <a:r>
              <a:rPr lang="en-US" dirty="0" smtClean="0"/>
              <a:t>Constraint: St a </a:t>
            </a:r>
            <a:r>
              <a:rPr lang="en-US" dirty="0" smtClean="0">
                <a:sym typeface="Wingdings"/>
              </a:rPr>
              <a:t>&lt;</a:t>
            </a:r>
            <a:r>
              <a:rPr lang="en-US" baseline="-25000" dirty="0" smtClean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 St 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832918" y="4830941"/>
            <a:ext cx="28472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35610" y="4319865"/>
            <a:ext cx="28472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62" name="Straight Arrow Connector 61"/>
          <p:cNvCxnSpPr>
            <a:stCxn id="56" idx="2"/>
            <a:endCxn id="55" idx="0"/>
          </p:cNvCxnSpPr>
          <p:nvPr/>
        </p:nvCxnSpPr>
        <p:spPr>
          <a:xfrm flipH="1">
            <a:off x="4975278" y="4548465"/>
            <a:ext cx="2692" cy="282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62930" y="1570585"/>
            <a:ext cx="2209800" cy="685800"/>
          </a:xfrm>
          <a:prstGeom prst="rect">
            <a:avLst/>
          </a:prstGeom>
          <a:noFill/>
          <a:ln w="28575" cmpd="sng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60425" y="115778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062930" y="2332584"/>
            <a:ext cx="2209800" cy="1774925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17" idx="0"/>
          </p:cNvCxnSpPr>
          <p:nvPr/>
        </p:nvCxnSpPr>
        <p:spPr>
          <a:xfrm flipV="1">
            <a:off x="4167830" y="3116701"/>
            <a:ext cx="0" cy="2286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" idx="2"/>
          </p:cNvCxnSpPr>
          <p:nvPr/>
        </p:nvCxnSpPr>
        <p:spPr>
          <a:xfrm>
            <a:off x="4167830" y="3802501"/>
            <a:ext cx="0" cy="435084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438400" y="410750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Persistency</a:t>
            </a:r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329" y="4177260"/>
            <a:ext cx="654639" cy="909090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417865" y="1342452"/>
            <a:ext cx="2116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Writeback</a:t>
            </a:r>
            <a:r>
              <a:rPr lang="en-US" dirty="0" smtClean="0"/>
              <a:t> caching</a:t>
            </a:r>
          </a:p>
          <a:p>
            <a:endParaRPr lang="en-US" dirty="0" smtClean="0"/>
          </a:p>
          <a:p>
            <a:r>
              <a:rPr lang="en-US" dirty="0" err="1" smtClean="0"/>
              <a:t>Mem</a:t>
            </a:r>
            <a:r>
              <a:rPr lang="en-US" dirty="0" smtClean="0"/>
              <a:t> Ctrl reordering</a:t>
            </a:r>
          </a:p>
        </p:txBody>
      </p:sp>
      <p:sp>
        <p:nvSpPr>
          <p:cNvPr id="81" name="Multiply 80"/>
          <p:cNvSpPr/>
          <p:nvPr/>
        </p:nvSpPr>
        <p:spPr>
          <a:xfrm>
            <a:off x="5960665" y="1352550"/>
            <a:ext cx="457200" cy="3810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Multiply 81"/>
          <p:cNvSpPr/>
          <p:nvPr/>
        </p:nvSpPr>
        <p:spPr>
          <a:xfrm>
            <a:off x="5960665" y="1885950"/>
            <a:ext cx="457200" cy="3810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598999" y="2617411"/>
            <a:ext cx="3468801" cy="1706939"/>
            <a:chOff x="4000743" y="2077232"/>
            <a:chExt cx="3615776" cy="1942318"/>
          </a:xfrm>
        </p:grpSpPr>
        <p:sp>
          <p:nvSpPr>
            <p:cNvPr id="39" name="Isosceles Triangle 38"/>
            <p:cNvSpPr/>
            <p:nvPr/>
          </p:nvSpPr>
          <p:spPr>
            <a:xfrm>
              <a:off x="5562600" y="3458010"/>
              <a:ext cx="685800" cy="561540"/>
            </a:xfrm>
            <a:prstGeom prst="triangle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4648200" y="2970346"/>
              <a:ext cx="2362200" cy="1029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436595">
              <a:off x="4000743" y="2845538"/>
              <a:ext cx="1528640" cy="1110175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0466072" flipH="1">
              <a:off x="6304717" y="2634164"/>
              <a:ext cx="697261" cy="506299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4460016" y="2077232"/>
              <a:ext cx="1329645" cy="420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Constraints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27394" y="2077232"/>
              <a:ext cx="1489125" cy="420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Performance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6032092" y="2615970"/>
            <a:ext cx="3035708" cy="1708380"/>
            <a:chOff x="-235512" y="3435120"/>
            <a:chExt cx="3035708" cy="1708380"/>
          </a:xfrm>
        </p:grpSpPr>
        <p:sp>
          <p:nvSpPr>
            <p:cNvPr id="54" name="Isosceles Triangle 53"/>
            <p:cNvSpPr/>
            <p:nvPr/>
          </p:nvSpPr>
          <p:spPr>
            <a:xfrm>
              <a:off x="819278" y="4650010"/>
              <a:ext cx="657923" cy="493490"/>
            </a:xfrm>
            <a:prstGeom prst="triangle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183017">
              <a:off x="58293" y="3934909"/>
              <a:ext cx="581815" cy="387071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473093" flipH="1">
              <a:off x="1187476" y="3901433"/>
              <a:ext cx="1585076" cy="1054341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-235512" y="3435120"/>
              <a:ext cx="1275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Constraints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71600" y="343512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Performance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6200" y="4186739"/>
              <a:ext cx="22098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252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7" grpId="0" animBg="1"/>
      <p:bldP spid="27" grpId="0"/>
      <p:bldP spid="53" grpId="0"/>
      <p:bldP spid="55" grpId="0" animBg="1"/>
      <p:bldP spid="56" grpId="0" animBg="1"/>
      <p:bldP spid="63" grpId="0" animBg="1"/>
      <p:bldP spid="64" grpId="0"/>
      <p:bldP spid="65" grpId="0" animBg="1"/>
      <p:bldP spid="78" grpId="0"/>
      <p:bldP spid="80" grpId="0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&quot;No&quot; Symbol 53"/>
          <p:cNvSpPr/>
          <p:nvPr/>
        </p:nvSpPr>
        <p:spPr>
          <a:xfrm>
            <a:off x="7162800" y="2063014"/>
            <a:ext cx="1066800" cy="917310"/>
          </a:xfrm>
          <a:prstGeom prst="noSmoking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Transactions</a:t>
            </a:r>
            <a:endParaRPr lang="en-US" dirty="0">
              <a:solidFill>
                <a:srgbClr val="00006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76600" y="1200150"/>
            <a:ext cx="2590800" cy="3124200"/>
            <a:chOff x="3276600" y="1200150"/>
            <a:chExt cx="2590800" cy="3124200"/>
          </a:xfrm>
        </p:grpSpPr>
        <p:sp>
          <p:nvSpPr>
            <p:cNvPr id="4" name="Rounded Rectangle 3"/>
            <p:cNvSpPr/>
            <p:nvPr/>
          </p:nvSpPr>
          <p:spPr>
            <a:xfrm>
              <a:off x="3276600" y="1200150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76600" y="1885950"/>
              <a:ext cx="2590800" cy="381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76600" y="2571750"/>
              <a:ext cx="2590800" cy="381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76600" y="3257550"/>
              <a:ext cx="2590800" cy="381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76600" y="3943350"/>
              <a:ext cx="2590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6474" y="1200150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acqLocks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56474" y="3943350"/>
              <a:ext cx="9445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relLocks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32161" y="1903968"/>
              <a:ext cx="2079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prepareUndoLog</a:t>
              </a:r>
              <a:r>
                <a:rPr lang="en-US" dirty="0" smtClean="0"/>
                <a:t> (P)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21797" y="2583418"/>
              <a:ext cx="170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mutateData</a:t>
              </a:r>
              <a:r>
                <a:rPr lang="en-US" dirty="0" smtClean="0"/>
                <a:t> (M)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6600" y="3271470"/>
              <a:ext cx="143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commitTx</a:t>
              </a:r>
              <a:r>
                <a:rPr lang="en-US" dirty="0" smtClean="0"/>
                <a:t> (C)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4" idx="2"/>
              <a:endCxn id="9" idx="0"/>
            </p:cNvCxnSpPr>
            <p:nvPr/>
          </p:nvCxnSpPr>
          <p:spPr>
            <a:xfrm>
              <a:off x="4572000" y="158115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2"/>
              <a:endCxn id="10" idx="0"/>
            </p:cNvCxnSpPr>
            <p:nvPr/>
          </p:nvCxnSpPr>
          <p:spPr>
            <a:xfrm>
              <a:off x="4572000" y="226695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0" idx="2"/>
              <a:endCxn id="11" idx="0"/>
            </p:cNvCxnSpPr>
            <p:nvPr/>
          </p:nvCxnSpPr>
          <p:spPr>
            <a:xfrm>
              <a:off x="4572000" y="295275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1" idx="2"/>
              <a:endCxn id="12" idx="0"/>
            </p:cNvCxnSpPr>
            <p:nvPr/>
          </p:nvCxnSpPr>
          <p:spPr>
            <a:xfrm>
              <a:off x="4572000" y="3638550"/>
              <a:ext cx="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342900" y="1970448"/>
            <a:ext cx="533400" cy="2867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73083" y="1968540"/>
            <a:ext cx="533400" cy="2867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438400" y="1971450"/>
            <a:ext cx="533400" cy="2867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52600" y="1885990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3" name="Curved Left Arrow 52"/>
          <p:cNvSpPr/>
          <p:nvPr/>
        </p:nvSpPr>
        <p:spPr>
          <a:xfrm flipV="1">
            <a:off x="5943600" y="1569480"/>
            <a:ext cx="838200" cy="1098770"/>
          </a:xfrm>
          <a:prstGeom prst="curvedLeftArrow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10400" y="2298919"/>
            <a:ext cx="1369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Recoverable</a:t>
            </a:r>
            <a:endParaRPr lang="en-US" b="1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45"/>
            <a:ext cx="2171019" cy="412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0765" y="4541342"/>
            <a:ext cx="5915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Synchronous Commit Transaction (SCT)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4B1-ED50-4F44-908F-E7FBEBF9E095}" type="slidenum">
              <a:rPr lang="en-US" smtClean="0"/>
              <a:t>9</a:t>
            </a:fld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2900" y="2647490"/>
            <a:ext cx="533400" cy="2867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73083" y="2645582"/>
            <a:ext cx="533400" cy="2867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438400" y="2648492"/>
            <a:ext cx="533400" cy="2867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2600" y="2563032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42900" y="3332906"/>
            <a:ext cx="533400" cy="28678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73083" y="3330998"/>
            <a:ext cx="533400" cy="28678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38400" y="3333908"/>
            <a:ext cx="533400" cy="28678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2600" y="3248448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" y="2486832"/>
            <a:ext cx="26289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2900" y="3096432"/>
            <a:ext cx="26289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067" y="1"/>
            <a:ext cx="1295400" cy="361950"/>
          </a:xfrm>
          <a:prstGeom prst="rect">
            <a:avLst/>
          </a:prstGeom>
        </p:spPr>
      </p:pic>
      <p:sp>
        <p:nvSpPr>
          <p:cNvPr id="41" name="Curved Left Arrow 40"/>
          <p:cNvSpPr/>
          <p:nvPr/>
        </p:nvSpPr>
        <p:spPr>
          <a:xfrm>
            <a:off x="5938140" y="2800350"/>
            <a:ext cx="800100" cy="1143000"/>
          </a:xfrm>
          <a:prstGeom prst="curvedLeftArrow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6742" y="3648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5943600" y="1581150"/>
            <a:ext cx="533400" cy="2362200"/>
          </a:xfrm>
          <a:prstGeom prst="downArrow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9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8" grpId="0" animBg="1"/>
      <p:bldP spid="50" grpId="0" animBg="1"/>
      <p:bldP spid="51" grpId="0" animBg="1"/>
      <p:bldP spid="52" grpId="0"/>
      <p:bldP spid="53" grpId="0" animBg="1"/>
      <p:bldP spid="55" grpId="0"/>
      <p:bldP spid="3" grpId="0"/>
      <p:bldP spid="28" grpId="0" animBg="1"/>
      <p:bldP spid="30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41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19676</TotalTime>
  <Words>1047</Words>
  <Application>Microsoft Macintosh PowerPoint</Application>
  <PresentationFormat>On-screen Show (16:9)</PresentationFormat>
  <Paragraphs>411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High-performance transactions for persistent memories</vt:lpstr>
      <vt:lpstr>Persistent memory system</vt:lpstr>
      <vt:lpstr>Motivation</vt:lpstr>
      <vt:lpstr>Transaction performance</vt:lpstr>
      <vt:lpstr>Contributions</vt:lpstr>
      <vt:lpstr>Outline</vt:lpstr>
      <vt:lpstr>Terminology</vt:lpstr>
      <vt:lpstr>Persistency model</vt:lpstr>
      <vt:lpstr>Transactions</vt:lpstr>
      <vt:lpstr>Epoch persistency [Condit ‘09, Pelley ‘14, Joshi ‘15]</vt:lpstr>
      <vt:lpstr>Inter-thread ordering</vt:lpstr>
      <vt:lpstr>Conflicting transactions</vt:lpstr>
      <vt:lpstr>Necessary PMO constraints</vt:lpstr>
      <vt:lpstr>Deferred Commit Transaction (DCT)</vt:lpstr>
      <vt:lpstr>Inter-thread DCT</vt:lpstr>
      <vt:lpstr>Outline</vt:lpstr>
      <vt:lpstr>Eager sync v. Epoch persistency</vt:lpstr>
      <vt:lpstr>Barriers in action</vt:lpstr>
      <vt:lpstr>Outline</vt:lpstr>
      <vt:lpstr>Methodology</vt:lpstr>
      <vt:lpstr>DCT v. SCT – TATP</vt:lpstr>
      <vt:lpstr>DCT v. SCT - TPCC</vt:lpstr>
      <vt:lpstr>In the paper</vt:lpstr>
      <vt:lpstr>Conclusions</vt:lpstr>
      <vt:lpstr>Questions?</vt:lpstr>
      <vt:lpstr>Thank you!</vt:lpstr>
    </vt:vector>
  </TitlesOfParts>
  <Manager/>
  <Company>UMich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aasheesh kolli</dc:creator>
  <cp:keywords/>
  <dc:description/>
  <cp:lastModifiedBy>aasheesh kolli</cp:lastModifiedBy>
  <cp:revision>503</cp:revision>
  <cp:lastPrinted>2016-03-29T20:00:44Z</cp:lastPrinted>
  <dcterms:created xsi:type="dcterms:W3CDTF">2016-02-29T15:33:56Z</dcterms:created>
  <dcterms:modified xsi:type="dcterms:W3CDTF">2016-04-12T15:15:46Z</dcterms:modified>
  <cp:category/>
</cp:coreProperties>
</file>